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8.xml" ContentType="application/vnd.openxmlformats-officedocument.presentationml.notesSlide+xml"/>
  <Override PartName="/ppt/tags/tag15.xml" ContentType="application/vnd.openxmlformats-officedocument.presentationml.tags+xml"/>
  <Override PartName="/ppt/notesSlides/notesSlide9.xml" ContentType="application/vnd.openxmlformats-officedocument.presentationml.notesSlide+xml"/>
  <Override PartName="/ppt/tags/tag16.xml" ContentType="application/vnd.openxmlformats-officedocument.presentationml.tags+xml"/>
  <Override PartName="/ppt/notesSlides/notesSlide10.xml" ContentType="application/vnd.openxmlformats-officedocument.presentationml.notesSlide+xml"/>
  <Override PartName="/ppt/tags/tag17.xml" ContentType="application/vnd.openxmlformats-officedocument.presentationml.tags+xml"/>
  <Override PartName="/ppt/notesSlides/notesSlide11.xml" ContentType="application/vnd.openxmlformats-officedocument.presentationml.notesSlide+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notesSlides/notesSlide13.xml" ContentType="application/vnd.openxmlformats-officedocument.presentationml.notesSlide+xml"/>
  <Override PartName="/ppt/tags/tag20.xml" ContentType="application/vnd.openxmlformats-officedocument.presentationml.tags+xml"/>
  <Override PartName="/ppt/notesSlides/notesSlide14.xml" ContentType="application/vnd.openxmlformats-officedocument.presentationml.notesSlide+xml"/>
  <Override PartName="/ppt/tags/tag21.xml" ContentType="application/vnd.openxmlformats-officedocument.presentationml.tags+xml"/>
  <Override PartName="/ppt/notesSlides/notesSlide15.xml" ContentType="application/vnd.openxmlformats-officedocument.presentationml.notesSlide+xml"/>
  <Override PartName="/ppt/tags/tag22.xml" ContentType="application/vnd.openxmlformats-officedocument.presentationml.tags+xml"/>
  <Override PartName="/ppt/notesSlides/notesSlide16.xml" ContentType="application/vnd.openxmlformats-officedocument.presentationml.notesSlide+xml"/>
  <Override PartName="/ppt/tags/tag23.xml" ContentType="application/vnd.openxmlformats-officedocument.presentationml.tags+xml"/>
  <Override PartName="/ppt/notesSlides/notesSlide17.xml" ContentType="application/vnd.openxmlformats-officedocument.presentationml.notesSlide+xml"/>
  <Override PartName="/ppt/tags/tag24.xml" ContentType="application/vnd.openxmlformats-officedocument.presentationml.tags+xml"/>
  <Override PartName="/ppt/notesSlides/notesSlide18.xml" ContentType="application/vnd.openxmlformats-officedocument.presentationml.notesSlide+xml"/>
  <Override PartName="/ppt/tags/tag25.xml" ContentType="application/vnd.openxmlformats-officedocument.presentationml.tags+xml"/>
  <Override PartName="/ppt/notesSlides/notesSlide19.xml" ContentType="application/vnd.openxmlformats-officedocument.presentationml.notesSlide+xml"/>
  <Override PartName="/ppt/tags/tag26.xml" ContentType="application/vnd.openxmlformats-officedocument.presentationml.tags+xml"/>
  <Override PartName="/ppt/notesSlides/notesSlide20.xml" ContentType="application/vnd.openxmlformats-officedocument.presentationml.notesSlide+xml"/>
  <Override PartName="/ppt/tags/tag27.xml" ContentType="application/vnd.openxmlformats-officedocument.presentationml.tags+xml"/>
  <Override PartName="/ppt/notesSlides/notesSlide21.xml" ContentType="application/vnd.openxmlformats-officedocument.presentationml.notesSlide+xml"/>
  <Override PartName="/ppt/tags/tag28.xml" ContentType="application/vnd.openxmlformats-officedocument.presentationml.tags+xml"/>
  <Override PartName="/ppt/notesSlides/notesSlide22.xml" ContentType="application/vnd.openxmlformats-officedocument.presentationml.notesSlide+xml"/>
  <Override PartName="/ppt/tags/tag29.xml" ContentType="application/vnd.openxmlformats-officedocument.presentationml.tags+xml"/>
  <Override PartName="/ppt/notesSlides/notesSlide23.xml" ContentType="application/vnd.openxmlformats-officedocument.presentationml.notesSlide+xml"/>
  <Override PartName="/ppt/tags/tag30.xml" ContentType="application/vnd.openxmlformats-officedocument.presentationml.tags+xml"/>
  <Override PartName="/ppt/notesSlides/notesSlide24.xml" ContentType="application/vnd.openxmlformats-officedocument.presentationml.notesSlide+xml"/>
  <Override PartName="/ppt/tags/tag31.xml" ContentType="application/vnd.openxmlformats-officedocument.presentationml.tags+xml"/>
  <Override PartName="/ppt/notesSlides/notesSlide25.xml" ContentType="application/vnd.openxmlformats-officedocument.presentationml.notesSlide+xml"/>
  <Override PartName="/ppt/tags/tag32.xml" ContentType="application/vnd.openxmlformats-officedocument.presentationml.tags+xml"/>
  <Override PartName="/ppt/notesSlides/notesSlide26.xml" ContentType="application/vnd.openxmlformats-officedocument.presentationml.notesSlide+xml"/>
  <Override PartName="/ppt/tags/tag33.xml" ContentType="application/vnd.openxmlformats-officedocument.presentationml.tags+xml"/>
  <Override PartName="/ppt/notesSlides/notesSlide27.xml" ContentType="application/vnd.openxmlformats-officedocument.presentationml.notesSlide+xml"/>
  <Override PartName="/ppt/tags/tag34.xml" ContentType="application/vnd.openxmlformats-officedocument.presentationml.tags+xml"/>
  <Override PartName="/ppt/notesSlides/notesSlide28.xml" ContentType="application/vnd.openxmlformats-officedocument.presentationml.notesSlide+xml"/>
  <Override PartName="/ppt/tags/tag35.xml" ContentType="application/vnd.openxmlformats-officedocument.presentationml.tags+xml"/>
  <Override PartName="/ppt/notesSlides/notesSlide29.xml" ContentType="application/vnd.openxmlformats-officedocument.presentationml.notesSlide+xml"/>
  <Override PartName="/ppt/tags/tag36.xml" ContentType="application/vnd.openxmlformats-officedocument.presentationml.tags+xml"/>
  <Override PartName="/ppt/notesSlides/notesSlide30.xml" ContentType="application/vnd.openxmlformats-officedocument.presentationml.notesSlide+xml"/>
  <Override PartName="/ppt/tags/tag37.xml" ContentType="application/vnd.openxmlformats-officedocument.presentationml.tags+xml"/>
  <Override PartName="/ppt/notesSlides/notesSlide31.xml" ContentType="application/vnd.openxmlformats-officedocument.presentationml.notesSlide+xml"/>
  <Override PartName="/ppt/tags/tag38.xml" ContentType="application/vnd.openxmlformats-officedocument.presentationml.tags+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 id="2147483725" r:id="rId2"/>
    <p:sldMasterId id="2147483765" r:id="rId3"/>
  </p:sldMasterIdLst>
  <p:notesMasterIdLst>
    <p:notesMasterId r:id="rId37"/>
  </p:notesMasterIdLst>
  <p:sldIdLst>
    <p:sldId id="423" r:id="rId4"/>
    <p:sldId id="292" r:id="rId5"/>
    <p:sldId id="603" r:id="rId6"/>
    <p:sldId id="604" r:id="rId7"/>
    <p:sldId id="579" r:id="rId8"/>
    <p:sldId id="606" r:id="rId9"/>
    <p:sldId id="605" r:id="rId10"/>
    <p:sldId id="577" r:id="rId11"/>
    <p:sldId id="578" r:id="rId12"/>
    <p:sldId id="544" r:id="rId13"/>
    <p:sldId id="580" r:id="rId14"/>
    <p:sldId id="581" r:id="rId15"/>
    <p:sldId id="582" r:id="rId16"/>
    <p:sldId id="583" r:id="rId17"/>
    <p:sldId id="584" r:id="rId18"/>
    <p:sldId id="585" r:id="rId19"/>
    <p:sldId id="586" r:id="rId20"/>
    <p:sldId id="587" r:id="rId21"/>
    <p:sldId id="588" r:id="rId22"/>
    <p:sldId id="589" r:id="rId23"/>
    <p:sldId id="590" r:id="rId24"/>
    <p:sldId id="591" r:id="rId25"/>
    <p:sldId id="592" r:id="rId26"/>
    <p:sldId id="593" r:id="rId27"/>
    <p:sldId id="594" r:id="rId28"/>
    <p:sldId id="595" r:id="rId29"/>
    <p:sldId id="596" r:id="rId30"/>
    <p:sldId id="597" r:id="rId31"/>
    <p:sldId id="598" r:id="rId32"/>
    <p:sldId id="599" r:id="rId33"/>
    <p:sldId id="600" r:id="rId34"/>
    <p:sldId id="601" r:id="rId35"/>
    <p:sldId id="602" r:id="rId36"/>
  </p:sldIdLst>
  <p:sldSz cx="9144000" cy="6858000" type="screen4x3"/>
  <p:notesSz cx="7010400" cy="9296400"/>
  <p:defaultTextStyle>
    <a:defPPr>
      <a:defRPr lang="en-US"/>
    </a:defPPr>
    <a:lvl1pPr algn="l" rtl="0" fontAlgn="base">
      <a:spcBef>
        <a:spcPct val="0"/>
      </a:spcBef>
      <a:spcAft>
        <a:spcPct val="0"/>
      </a:spcAft>
      <a:defRPr b="1" kern="1200">
        <a:solidFill>
          <a:schemeClr val="tx1"/>
        </a:solidFill>
        <a:latin typeface="Arial" charset="0"/>
        <a:ea typeface="+mn-ea"/>
        <a:cs typeface="Arial" charset="0"/>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orient="horz" pos="3936">
          <p15:clr>
            <a:srgbClr val="A4A3A4"/>
          </p15:clr>
        </p15:guide>
        <p15:guide id="3" pos="2880">
          <p15:clr>
            <a:srgbClr val="A4A3A4"/>
          </p15:clr>
        </p15:guide>
        <p15:guide id="4" pos="288">
          <p15:clr>
            <a:srgbClr val="A4A3A4"/>
          </p15:clr>
        </p15:guide>
        <p15:guide id="5" pos="4896">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iltay" initials="w" lastIdx="131" clrIdx="0"/>
  <p:cmAuthor id="1" name="andkat" initials="a" lastIdx="171" clrIdx="1"/>
  <p:cmAuthor id="2" name="rogena" initials="r"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A5E"/>
    <a:srgbClr val="646464"/>
    <a:srgbClr val="CBD0CE"/>
    <a:srgbClr val="F9D616"/>
    <a:srgbClr val="D6BC38"/>
    <a:srgbClr val="004F3A"/>
    <a:srgbClr val="FFF203"/>
    <a:srgbClr val="E7E9E8"/>
    <a:srgbClr val="004C3A"/>
    <a:srgbClr val="004D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727" autoAdjust="0"/>
    <p:restoredTop sz="50067" autoAdjust="0"/>
  </p:normalViewPr>
  <p:slideViewPr>
    <p:cSldViewPr>
      <p:cViewPr>
        <p:scale>
          <a:sx n="68" d="100"/>
          <a:sy n="68" d="100"/>
        </p:scale>
        <p:origin x="3648" y="1560"/>
      </p:cViewPr>
      <p:guideLst>
        <p:guide orient="horz" pos="2160"/>
        <p:guide orient="horz" pos="3936"/>
        <p:guide pos="2880"/>
        <p:guide pos="288"/>
        <p:guide pos="489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9" d="100"/>
          <a:sy n="79" d="100"/>
        </p:scale>
        <p:origin x="-2028"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notesMaster" Target="notesMasters/notesMaster1.xml"/><Relationship Id="rId38" Type="http://schemas.openxmlformats.org/officeDocument/2006/relationships/commentAuthors" Target="commentAuthors.xml"/><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2" y="15"/>
            <a:ext cx="3038161" cy="465781"/>
          </a:xfrm>
          <a:prstGeom prst="rect">
            <a:avLst/>
          </a:prstGeom>
          <a:noFill/>
          <a:ln w="9525">
            <a:noFill/>
            <a:miter lim="800000"/>
            <a:headEnd/>
            <a:tailEnd/>
          </a:ln>
          <a:effectLst/>
        </p:spPr>
        <p:txBody>
          <a:bodyPr vert="horz" wrap="square" lIns="92051" tIns="46027" rIns="92051" bIns="46027" numCol="1" anchor="t" anchorCtr="0" compatLnSpc="1">
            <a:prstTxWarp prst="textNoShape">
              <a:avLst/>
            </a:prstTxWarp>
          </a:bodyPr>
          <a:lstStyle>
            <a:lvl1pPr defTabSz="920343" eaLnBrk="0" hangingPunct="0">
              <a:defRPr sz="1300" b="0"/>
            </a:lvl1pPr>
          </a:lstStyle>
          <a:p>
            <a:endParaRPr lang="en-US" dirty="0"/>
          </a:p>
        </p:txBody>
      </p:sp>
      <p:sp>
        <p:nvSpPr>
          <p:cNvPr id="58371" name="Rectangle 3"/>
          <p:cNvSpPr>
            <a:spLocks noGrp="1" noChangeArrowheads="1"/>
          </p:cNvSpPr>
          <p:nvPr>
            <p:ph type="dt" idx="1"/>
          </p:nvPr>
        </p:nvSpPr>
        <p:spPr bwMode="auto">
          <a:xfrm>
            <a:off x="3970647" y="15"/>
            <a:ext cx="3038161" cy="465781"/>
          </a:xfrm>
          <a:prstGeom prst="rect">
            <a:avLst/>
          </a:prstGeom>
          <a:noFill/>
          <a:ln w="9525">
            <a:noFill/>
            <a:miter lim="800000"/>
            <a:headEnd/>
            <a:tailEnd/>
          </a:ln>
          <a:effectLst/>
        </p:spPr>
        <p:txBody>
          <a:bodyPr vert="horz" wrap="square" lIns="92051" tIns="46027" rIns="92051" bIns="46027" numCol="1" anchor="t" anchorCtr="0" compatLnSpc="1">
            <a:prstTxWarp prst="textNoShape">
              <a:avLst/>
            </a:prstTxWarp>
          </a:bodyPr>
          <a:lstStyle>
            <a:lvl1pPr algn="r" defTabSz="920343" eaLnBrk="0" hangingPunct="0">
              <a:defRPr sz="1300" b="0"/>
            </a:lvl1pPr>
          </a:lstStyle>
          <a:p>
            <a:fld id="{B24329FA-6E4E-45D9-B1F6-161E0E76167B}" type="datetimeFigureOut">
              <a:rPr lang="en-US"/>
              <a:pPr/>
              <a:t>2/7/17</a:t>
            </a:fld>
            <a:endParaRPr lang="en-US" dirty="0"/>
          </a:p>
        </p:txBody>
      </p:sp>
      <p:sp>
        <p:nvSpPr>
          <p:cNvPr id="58372" name="Rectangle 4"/>
          <p:cNvSpPr>
            <a:spLocks noGrp="1" noRot="1" noChangeAspect="1" noChangeArrowheads="1" noTextEdit="1"/>
          </p:cNvSpPr>
          <p:nvPr>
            <p:ph type="sldImg" idx="2"/>
          </p:nvPr>
        </p:nvSpPr>
        <p:spPr bwMode="auto">
          <a:xfrm>
            <a:off x="1179513" y="696913"/>
            <a:ext cx="4651375" cy="3487737"/>
          </a:xfrm>
          <a:prstGeom prst="rect">
            <a:avLst/>
          </a:prstGeom>
          <a:noFill/>
          <a:ln w="9525">
            <a:solidFill>
              <a:srgbClr val="000000"/>
            </a:solidFill>
            <a:miter lim="800000"/>
            <a:headEnd/>
            <a:tailEnd/>
          </a:ln>
          <a:effectLst/>
        </p:spPr>
      </p:sp>
      <p:sp>
        <p:nvSpPr>
          <p:cNvPr id="58373" name="Rectangle 5"/>
          <p:cNvSpPr>
            <a:spLocks noGrp="1" noChangeArrowheads="1"/>
          </p:cNvSpPr>
          <p:nvPr>
            <p:ph type="body" sz="quarter" idx="3"/>
          </p:nvPr>
        </p:nvSpPr>
        <p:spPr bwMode="auto">
          <a:xfrm>
            <a:off x="701363" y="4416118"/>
            <a:ext cx="5609282" cy="4184020"/>
          </a:xfrm>
          <a:prstGeom prst="rect">
            <a:avLst/>
          </a:prstGeom>
          <a:noFill/>
          <a:ln w="9525">
            <a:noFill/>
            <a:miter lim="800000"/>
            <a:headEnd/>
            <a:tailEnd/>
          </a:ln>
          <a:effectLst/>
        </p:spPr>
        <p:txBody>
          <a:bodyPr vert="horz" wrap="square" lIns="92051" tIns="46027" rIns="92051" bIns="4602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8374" name="Rectangle 6"/>
          <p:cNvSpPr>
            <a:spLocks noGrp="1" noChangeArrowheads="1"/>
          </p:cNvSpPr>
          <p:nvPr>
            <p:ph type="ftr" sz="quarter" idx="4"/>
          </p:nvPr>
        </p:nvSpPr>
        <p:spPr bwMode="auto">
          <a:xfrm>
            <a:off x="2" y="8829033"/>
            <a:ext cx="3038161" cy="465781"/>
          </a:xfrm>
          <a:prstGeom prst="rect">
            <a:avLst/>
          </a:prstGeom>
          <a:noFill/>
          <a:ln w="9525">
            <a:noFill/>
            <a:miter lim="800000"/>
            <a:headEnd/>
            <a:tailEnd/>
          </a:ln>
          <a:effectLst/>
        </p:spPr>
        <p:txBody>
          <a:bodyPr vert="horz" wrap="square" lIns="92051" tIns="46027" rIns="92051" bIns="46027" numCol="1" anchor="b" anchorCtr="0" compatLnSpc="1">
            <a:prstTxWarp prst="textNoShape">
              <a:avLst/>
            </a:prstTxWarp>
          </a:bodyPr>
          <a:lstStyle>
            <a:lvl1pPr defTabSz="920343" eaLnBrk="0" hangingPunct="0">
              <a:defRPr sz="1300" b="0"/>
            </a:lvl1pPr>
          </a:lstStyle>
          <a:p>
            <a:endParaRPr lang="en-US" dirty="0"/>
          </a:p>
        </p:txBody>
      </p:sp>
      <p:sp>
        <p:nvSpPr>
          <p:cNvPr id="58375" name="Rectangle 7"/>
          <p:cNvSpPr>
            <a:spLocks noGrp="1" noChangeArrowheads="1"/>
          </p:cNvSpPr>
          <p:nvPr>
            <p:ph type="sldNum" sz="quarter" idx="5"/>
          </p:nvPr>
        </p:nvSpPr>
        <p:spPr bwMode="auto">
          <a:xfrm>
            <a:off x="3970647" y="8829033"/>
            <a:ext cx="3038161" cy="465781"/>
          </a:xfrm>
          <a:prstGeom prst="rect">
            <a:avLst/>
          </a:prstGeom>
          <a:noFill/>
          <a:ln w="9525">
            <a:noFill/>
            <a:miter lim="800000"/>
            <a:headEnd/>
            <a:tailEnd/>
          </a:ln>
          <a:effectLst/>
        </p:spPr>
        <p:txBody>
          <a:bodyPr vert="horz" wrap="square" lIns="92051" tIns="46027" rIns="92051" bIns="46027" numCol="1" anchor="b" anchorCtr="0" compatLnSpc="1">
            <a:prstTxWarp prst="textNoShape">
              <a:avLst/>
            </a:prstTxWarp>
          </a:bodyPr>
          <a:lstStyle>
            <a:lvl1pPr algn="r" defTabSz="920343" eaLnBrk="0" hangingPunct="0">
              <a:defRPr sz="1300" b="0"/>
            </a:lvl1pPr>
          </a:lstStyle>
          <a:p>
            <a:fld id="{F3E3CA76-D9B4-4247-9C19-756827449933}" type="slidenum">
              <a:rPr lang="en-US"/>
              <a:pPr/>
              <a:t>‹#›</a:t>
            </a:fld>
            <a:endParaRPr lang="en-US" dirty="0"/>
          </a:p>
        </p:txBody>
      </p:sp>
    </p:spTree>
    <p:extLst>
      <p:ext uri="{BB962C8B-B14F-4D97-AF65-F5344CB8AC3E}">
        <p14:creationId xmlns:p14="http://schemas.microsoft.com/office/powerpoint/2010/main" val="352476430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mn-cs"/>
      </a:defRPr>
    </a:lvl1pPr>
    <a:lvl2pPr marL="457200" algn="l" rtl="0" fontAlgn="base">
      <a:spcBef>
        <a:spcPct val="30000"/>
      </a:spcBef>
      <a:spcAft>
        <a:spcPct val="0"/>
      </a:spcAft>
      <a:defRPr sz="1200" kern="1200">
        <a:solidFill>
          <a:schemeClr val="tx1"/>
        </a:solidFill>
        <a:latin typeface="Calibri" pitchFamily="34" charset="0"/>
        <a:ea typeface="+mn-ea"/>
        <a:cs typeface="+mn-cs"/>
      </a:defRPr>
    </a:lvl2pPr>
    <a:lvl3pPr marL="914400" algn="l" rtl="0" fontAlgn="base">
      <a:spcBef>
        <a:spcPct val="30000"/>
      </a:spcBef>
      <a:spcAft>
        <a:spcPct val="0"/>
      </a:spcAft>
      <a:defRPr sz="1200" kern="1200">
        <a:solidFill>
          <a:schemeClr val="tx1"/>
        </a:solidFill>
        <a:latin typeface="Calibri" pitchFamily="34" charset="0"/>
        <a:ea typeface="+mn-ea"/>
        <a:cs typeface="+mn-cs"/>
      </a:defRPr>
    </a:lvl3pPr>
    <a:lvl4pPr marL="1371600" algn="l" rtl="0" fontAlgn="base">
      <a:spcBef>
        <a:spcPct val="30000"/>
      </a:spcBef>
      <a:spcAft>
        <a:spcPct val="0"/>
      </a:spcAft>
      <a:defRPr sz="1200" kern="1200">
        <a:solidFill>
          <a:schemeClr val="tx1"/>
        </a:solidFill>
        <a:latin typeface="Calibri" pitchFamily="34" charset="0"/>
        <a:ea typeface="+mn-ea"/>
        <a:cs typeface="+mn-cs"/>
      </a:defRPr>
    </a:lvl4pPr>
    <a:lvl5pPr marL="1828800" algn="l" rtl="0" fontAlgn="base">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E3CA76-D9B4-4247-9C19-756827449933}"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E3CA76-D9B4-4247-9C19-756827449933}" type="slidenum">
              <a:rPr lang="en-US" smtClean="0"/>
              <a:pPr/>
              <a:t>10</a:t>
            </a:fld>
            <a:endParaRPr lang="en-US" dirty="0"/>
          </a:p>
        </p:txBody>
      </p:sp>
    </p:spTree>
    <p:extLst>
      <p:ext uri="{BB962C8B-B14F-4D97-AF65-F5344CB8AC3E}">
        <p14:creationId xmlns:p14="http://schemas.microsoft.com/office/powerpoint/2010/main" val="2442174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E3CA76-D9B4-4247-9C19-756827449933}" type="slidenum">
              <a:rPr lang="en-US" smtClean="0"/>
              <a:pPr/>
              <a:t>11</a:t>
            </a:fld>
            <a:endParaRPr lang="en-US" dirty="0"/>
          </a:p>
        </p:txBody>
      </p:sp>
    </p:spTree>
    <p:extLst>
      <p:ext uri="{BB962C8B-B14F-4D97-AF65-F5344CB8AC3E}">
        <p14:creationId xmlns:p14="http://schemas.microsoft.com/office/powerpoint/2010/main" val="2442174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E3CA76-D9B4-4247-9C19-756827449933}" type="slidenum">
              <a:rPr lang="en-US" smtClean="0"/>
              <a:pPr/>
              <a:t>12</a:t>
            </a:fld>
            <a:endParaRPr lang="en-US" dirty="0"/>
          </a:p>
        </p:txBody>
      </p:sp>
    </p:spTree>
    <p:extLst>
      <p:ext uri="{BB962C8B-B14F-4D97-AF65-F5344CB8AC3E}">
        <p14:creationId xmlns:p14="http://schemas.microsoft.com/office/powerpoint/2010/main" val="24421749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E3CA76-D9B4-4247-9C19-756827449933}" type="slidenum">
              <a:rPr lang="en-US" smtClean="0"/>
              <a:pPr/>
              <a:t>13</a:t>
            </a:fld>
            <a:endParaRPr lang="en-US" dirty="0"/>
          </a:p>
        </p:txBody>
      </p:sp>
    </p:spTree>
    <p:extLst>
      <p:ext uri="{BB962C8B-B14F-4D97-AF65-F5344CB8AC3E}">
        <p14:creationId xmlns:p14="http://schemas.microsoft.com/office/powerpoint/2010/main" val="2442174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E3CA76-D9B4-4247-9C19-756827449933}" type="slidenum">
              <a:rPr lang="en-US" smtClean="0"/>
              <a:pPr/>
              <a:t>14</a:t>
            </a:fld>
            <a:endParaRPr lang="en-US" dirty="0"/>
          </a:p>
        </p:txBody>
      </p:sp>
    </p:spTree>
    <p:extLst>
      <p:ext uri="{BB962C8B-B14F-4D97-AF65-F5344CB8AC3E}">
        <p14:creationId xmlns:p14="http://schemas.microsoft.com/office/powerpoint/2010/main" val="2442174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E3CA76-D9B4-4247-9C19-756827449933}" type="slidenum">
              <a:rPr lang="en-US" smtClean="0"/>
              <a:pPr/>
              <a:t>15</a:t>
            </a:fld>
            <a:endParaRPr lang="en-US" dirty="0"/>
          </a:p>
        </p:txBody>
      </p:sp>
    </p:spTree>
    <p:extLst>
      <p:ext uri="{BB962C8B-B14F-4D97-AF65-F5344CB8AC3E}">
        <p14:creationId xmlns:p14="http://schemas.microsoft.com/office/powerpoint/2010/main" val="2442174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E3CA76-D9B4-4247-9C19-756827449933}" type="slidenum">
              <a:rPr lang="en-US" smtClean="0"/>
              <a:pPr/>
              <a:t>16</a:t>
            </a:fld>
            <a:endParaRPr lang="en-US" dirty="0"/>
          </a:p>
        </p:txBody>
      </p:sp>
    </p:spTree>
    <p:extLst>
      <p:ext uri="{BB962C8B-B14F-4D97-AF65-F5344CB8AC3E}">
        <p14:creationId xmlns:p14="http://schemas.microsoft.com/office/powerpoint/2010/main" val="2442174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E3CA76-D9B4-4247-9C19-756827449933}" type="slidenum">
              <a:rPr lang="en-US" smtClean="0"/>
              <a:pPr/>
              <a:t>17</a:t>
            </a:fld>
            <a:endParaRPr lang="en-US" dirty="0"/>
          </a:p>
        </p:txBody>
      </p:sp>
    </p:spTree>
    <p:extLst>
      <p:ext uri="{BB962C8B-B14F-4D97-AF65-F5344CB8AC3E}">
        <p14:creationId xmlns:p14="http://schemas.microsoft.com/office/powerpoint/2010/main" val="2442174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E3CA76-D9B4-4247-9C19-756827449933}" type="slidenum">
              <a:rPr lang="en-US" smtClean="0"/>
              <a:pPr/>
              <a:t>18</a:t>
            </a:fld>
            <a:endParaRPr lang="en-US" dirty="0"/>
          </a:p>
        </p:txBody>
      </p:sp>
    </p:spTree>
    <p:extLst>
      <p:ext uri="{BB962C8B-B14F-4D97-AF65-F5344CB8AC3E}">
        <p14:creationId xmlns:p14="http://schemas.microsoft.com/office/powerpoint/2010/main" val="24421749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E3CA76-D9B4-4247-9C19-756827449933}" type="slidenum">
              <a:rPr lang="en-US" smtClean="0"/>
              <a:pPr/>
              <a:t>19</a:t>
            </a:fld>
            <a:endParaRPr lang="en-US" dirty="0"/>
          </a:p>
        </p:txBody>
      </p:sp>
    </p:spTree>
    <p:extLst>
      <p:ext uri="{BB962C8B-B14F-4D97-AF65-F5344CB8AC3E}">
        <p14:creationId xmlns:p14="http://schemas.microsoft.com/office/powerpoint/2010/main" val="2442174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xfrm>
            <a:off x="1179513" y="696913"/>
            <a:ext cx="4651375" cy="3487737"/>
          </a:xfrm>
          <a:ln/>
        </p:spPr>
      </p:sp>
      <p:sp>
        <p:nvSpPr>
          <p:cNvPr id="44035" name="Rectangle 3"/>
          <p:cNvSpPr>
            <a:spLocks noGrp="1" noChangeArrowheads="1"/>
          </p:cNvSpPr>
          <p:nvPr>
            <p:ph type="body" idx="1"/>
          </p:nvPr>
        </p:nvSpPr>
        <p:spPr>
          <a:noFill/>
          <a:ln w="9525"/>
        </p:spPr>
        <p:txBody>
          <a:bodyPr/>
          <a:lstStyle/>
          <a:p>
            <a:endParaRPr lang="en-US" dirty="0" smtClean="0">
              <a:latin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E3CA76-D9B4-4247-9C19-756827449933}" type="slidenum">
              <a:rPr lang="en-US" smtClean="0"/>
              <a:pPr/>
              <a:t>20</a:t>
            </a:fld>
            <a:endParaRPr lang="en-US" dirty="0"/>
          </a:p>
        </p:txBody>
      </p:sp>
    </p:spTree>
    <p:extLst>
      <p:ext uri="{BB962C8B-B14F-4D97-AF65-F5344CB8AC3E}">
        <p14:creationId xmlns:p14="http://schemas.microsoft.com/office/powerpoint/2010/main" val="24421749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E3CA76-D9B4-4247-9C19-756827449933}" type="slidenum">
              <a:rPr lang="en-US" smtClean="0"/>
              <a:pPr/>
              <a:t>21</a:t>
            </a:fld>
            <a:endParaRPr lang="en-US" dirty="0"/>
          </a:p>
        </p:txBody>
      </p:sp>
    </p:spTree>
    <p:extLst>
      <p:ext uri="{BB962C8B-B14F-4D97-AF65-F5344CB8AC3E}">
        <p14:creationId xmlns:p14="http://schemas.microsoft.com/office/powerpoint/2010/main" val="24421749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E3CA76-D9B4-4247-9C19-756827449933}" type="slidenum">
              <a:rPr lang="en-US" smtClean="0"/>
              <a:pPr/>
              <a:t>22</a:t>
            </a:fld>
            <a:endParaRPr lang="en-US" dirty="0"/>
          </a:p>
        </p:txBody>
      </p:sp>
    </p:spTree>
    <p:extLst>
      <p:ext uri="{BB962C8B-B14F-4D97-AF65-F5344CB8AC3E}">
        <p14:creationId xmlns:p14="http://schemas.microsoft.com/office/powerpoint/2010/main" val="24421749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E3CA76-D9B4-4247-9C19-756827449933}" type="slidenum">
              <a:rPr lang="en-US" smtClean="0"/>
              <a:pPr/>
              <a:t>23</a:t>
            </a:fld>
            <a:endParaRPr lang="en-US" dirty="0"/>
          </a:p>
        </p:txBody>
      </p:sp>
    </p:spTree>
    <p:extLst>
      <p:ext uri="{BB962C8B-B14F-4D97-AF65-F5344CB8AC3E}">
        <p14:creationId xmlns:p14="http://schemas.microsoft.com/office/powerpoint/2010/main" val="24421749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E3CA76-D9B4-4247-9C19-756827449933}" type="slidenum">
              <a:rPr lang="en-US" smtClean="0"/>
              <a:pPr/>
              <a:t>24</a:t>
            </a:fld>
            <a:endParaRPr lang="en-US" dirty="0"/>
          </a:p>
        </p:txBody>
      </p:sp>
    </p:spTree>
    <p:extLst>
      <p:ext uri="{BB962C8B-B14F-4D97-AF65-F5344CB8AC3E}">
        <p14:creationId xmlns:p14="http://schemas.microsoft.com/office/powerpoint/2010/main" val="24421749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E3CA76-D9B4-4247-9C19-756827449933}" type="slidenum">
              <a:rPr lang="en-US" smtClean="0"/>
              <a:pPr/>
              <a:t>25</a:t>
            </a:fld>
            <a:endParaRPr lang="en-US" dirty="0"/>
          </a:p>
        </p:txBody>
      </p:sp>
    </p:spTree>
    <p:extLst>
      <p:ext uri="{BB962C8B-B14F-4D97-AF65-F5344CB8AC3E}">
        <p14:creationId xmlns:p14="http://schemas.microsoft.com/office/powerpoint/2010/main" val="24421749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E3CA76-D9B4-4247-9C19-756827449933}" type="slidenum">
              <a:rPr lang="en-US" smtClean="0"/>
              <a:pPr/>
              <a:t>26</a:t>
            </a:fld>
            <a:endParaRPr lang="en-US" dirty="0"/>
          </a:p>
        </p:txBody>
      </p:sp>
    </p:spTree>
    <p:extLst>
      <p:ext uri="{BB962C8B-B14F-4D97-AF65-F5344CB8AC3E}">
        <p14:creationId xmlns:p14="http://schemas.microsoft.com/office/powerpoint/2010/main" val="24421749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E3CA76-D9B4-4247-9C19-756827449933}" type="slidenum">
              <a:rPr lang="en-US" smtClean="0"/>
              <a:pPr/>
              <a:t>27</a:t>
            </a:fld>
            <a:endParaRPr lang="en-US" dirty="0"/>
          </a:p>
        </p:txBody>
      </p:sp>
    </p:spTree>
    <p:extLst>
      <p:ext uri="{BB962C8B-B14F-4D97-AF65-F5344CB8AC3E}">
        <p14:creationId xmlns:p14="http://schemas.microsoft.com/office/powerpoint/2010/main" val="24421749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E3CA76-D9B4-4247-9C19-756827449933}" type="slidenum">
              <a:rPr lang="en-US" smtClean="0"/>
              <a:pPr/>
              <a:t>28</a:t>
            </a:fld>
            <a:endParaRPr lang="en-US" dirty="0"/>
          </a:p>
        </p:txBody>
      </p:sp>
    </p:spTree>
    <p:extLst>
      <p:ext uri="{BB962C8B-B14F-4D97-AF65-F5344CB8AC3E}">
        <p14:creationId xmlns:p14="http://schemas.microsoft.com/office/powerpoint/2010/main" val="24421749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E3CA76-D9B4-4247-9C19-756827449933}" type="slidenum">
              <a:rPr lang="en-US" smtClean="0"/>
              <a:pPr/>
              <a:t>29</a:t>
            </a:fld>
            <a:endParaRPr lang="en-US" dirty="0"/>
          </a:p>
        </p:txBody>
      </p:sp>
    </p:spTree>
    <p:extLst>
      <p:ext uri="{BB962C8B-B14F-4D97-AF65-F5344CB8AC3E}">
        <p14:creationId xmlns:p14="http://schemas.microsoft.com/office/powerpoint/2010/main" val="2442174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xfrm>
            <a:off x="1179513" y="696913"/>
            <a:ext cx="4651375" cy="3487737"/>
          </a:xfrm>
          <a:ln/>
        </p:spPr>
      </p:sp>
      <p:sp>
        <p:nvSpPr>
          <p:cNvPr id="44035" name="Rectangle 3"/>
          <p:cNvSpPr>
            <a:spLocks noGrp="1" noChangeArrowheads="1"/>
          </p:cNvSpPr>
          <p:nvPr>
            <p:ph type="body" idx="1"/>
          </p:nvPr>
        </p:nvSpPr>
        <p:spPr>
          <a:noFill/>
          <a:ln w="9525"/>
        </p:spPr>
        <p:txBody>
          <a:bodyPr/>
          <a:lstStyle/>
          <a:p>
            <a:endParaRPr lang="en-US" dirty="0" smtClean="0">
              <a:latin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E3CA76-D9B4-4247-9C19-756827449933}" type="slidenum">
              <a:rPr lang="en-US" smtClean="0"/>
              <a:pPr/>
              <a:t>30</a:t>
            </a:fld>
            <a:endParaRPr lang="en-US" dirty="0"/>
          </a:p>
        </p:txBody>
      </p:sp>
    </p:spTree>
    <p:extLst>
      <p:ext uri="{BB962C8B-B14F-4D97-AF65-F5344CB8AC3E}">
        <p14:creationId xmlns:p14="http://schemas.microsoft.com/office/powerpoint/2010/main" val="24421749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E3CA76-D9B4-4247-9C19-756827449933}" type="slidenum">
              <a:rPr lang="en-US" smtClean="0"/>
              <a:pPr/>
              <a:t>31</a:t>
            </a:fld>
            <a:endParaRPr lang="en-US" dirty="0"/>
          </a:p>
        </p:txBody>
      </p:sp>
    </p:spTree>
    <p:extLst>
      <p:ext uri="{BB962C8B-B14F-4D97-AF65-F5344CB8AC3E}">
        <p14:creationId xmlns:p14="http://schemas.microsoft.com/office/powerpoint/2010/main" val="24421749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E3CA76-D9B4-4247-9C19-756827449933}" type="slidenum">
              <a:rPr lang="en-US" smtClean="0"/>
              <a:pPr/>
              <a:t>32</a:t>
            </a:fld>
            <a:endParaRPr lang="en-US" dirty="0"/>
          </a:p>
        </p:txBody>
      </p:sp>
    </p:spTree>
    <p:extLst>
      <p:ext uri="{BB962C8B-B14F-4D97-AF65-F5344CB8AC3E}">
        <p14:creationId xmlns:p14="http://schemas.microsoft.com/office/powerpoint/2010/main" val="2442174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xfrm>
            <a:off x="1179513" y="696913"/>
            <a:ext cx="4651375" cy="3487737"/>
          </a:xfrm>
          <a:ln/>
        </p:spPr>
      </p:sp>
      <p:sp>
        <p:nvSpPr>
          <p:cNvPr id="44035" name="Rectangle 3"/>
          <p:cNvSpPr>
            <a:spLocks noGrp="1" noChangeArrowheads="1"/>
          </p:cNvSpPr>
          <p:nvPr>
            <p:ph type="body" idx="1"/>
          </p:nvPr>
        </p:nvSpPr>
        <p:spPr>
          <a:noFill/>
          <a:ln w="9525"/>
        </p:spPr>
        <p:txBody>
          <a:bodyPr/>
          <a:lstStyle/>
          <a:p>
            <a:endParaRPr lang="en-US" dirty="0" smtClean="0">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xfrm>
            <a:off x="1179513" y="696913"/>
            <a:ext cx="4651375" cy="3487737"/>
          </a:xfrm>
          <a:ln/>
        </p:spPr>
      </p:sp>
      <p:sp>
        <p:nvSpPr>
          <p:cNvPr id="44035" name="Rectangle 3"/>
          <p:cNvSpPr>
            <a:spLocks noGrp="1" noChangeArrowheads="1"/>
          </p:cNvSpPr>
          <p:nvPr>
            <p:ph type="body" idx="1"/>
          </p:nvPr>
        </p:nvSpPr>
        <p:spPr>
          <a:noFill/>
          <a:ln w="9525"/>
        </p:spPr>
        <p:txBody>
          <a:bodyPr/>
          <a:lstStyle/>
          <a:p>
            <a:endParaRPr lang="en-US" dirty="0" smtClean="0">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xfrm>
            <a:off x="1179513" y="696913"/>
            <a:ext cx="4651375" cy="3487737"/>
          </a:xfrm>
          <a:ln/>
        </p:spPr>
      </p:sp>
      <p:sp>
        <p:nvSpPr>
          <p:cNvPr id="44035" name="Rectangle 3"/>
          <p:cNvSpPr>
            <a:spLocks noGrp="1" noChangeArrowheads="1"/>
          </p:cNvSpPr>
          <p:nvPr>
            <p:ph type="body" idx="1"/>
          </p:nvPr>
        </p:nvSpPr>
        <p:spPr>
          <a:noFill/>
          <a:ln w="9525"/>
        </p:spPr>
        <p:txBody>
          <a:bodyPr/>
          <a:lstStyle/>
          <a:p>
            <a:endParaRPr lang="en-US" dirty="0" smtClean="0">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xfrm>
            <a:off x="1179513" y="696913"/>
            <a:ext cx="4651375" cy="3487737"/>
          </a:xfrm>
          <a:ln/>
        </p:spPr>
      </p:sp>
      <p:sp>
        <p:nvSpPr>
          <p:cNvPr id="44035" name="Rectangle 3"/>
          <p:cNvSpPr>
            <a:spLocks noGrp="1" noChangeArrowheads="1"/>
          </p:cNvSpPr>
          <p:nvPr>
            <p:ph type="body" idx="1"/>
          </p:nvPr>
        </p:nvSpPr>
        <p:spPr>
          <a:noFill/>
          <a:ln w="9525"/>
        </p:spPr>
        <p:txBody>
          <a:bodyPr/>
          <a:lstStyle/>
          <a:p>
            <a:endParaRPr lang="en-US" dirty="0" smtClean="0">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xfrm>
            <a:off x="1179513" y="696913"/>
            <a:ext cx="4651375" cy="3487737"/>
          </a:xfrm>
          <a:ln/>
        </p:spPr>
      </p:sp>
      <p:sp>
        <p:nvSpPr>
          <p:cNvPr id="44035" name="Rectangle 3"/>
          <p:cNvSpPr>
            <a:spLocks noGrp="1" noChangeArrowheads="1"/>
          </p:cNvSpPr>
          <p:nvPr>
            <p:ph type="body" idx="1"/>
          </p:nvPr>
        </p:nvSpPr>
        <p:spPr>
          <a:noFill/>
          <a:ln w="9525"/>
        </p:spPr>
        <p:txBody>
          <a:bodyPr/>
          <a:lstStyle/>
          <a:p>
            <a:endParaRPr lang="en-US" dirty="0" smtClean="0">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E3CA76-D9B4-4247-9C19-756827449933}" type="slidenum">
              <a:rPr lang="en-US" smtClean="0"/>
              <a:pPr/>
              <a:t>9</a:t>
            </a:fld>
            <a:endParaRPr lang="en-US" dirty="0"/>
          </a:p>
        </p:txBody>
      </p:sp>
    </p:spTree>
    <p:extLst>
      <p:ext uri="{BB962C8B-B14F-4D97-AF65-F5344CB8AC3E}">
        <p14:creationId xmlns:p14="http://schemas.microsoft.com/office/powerpoint/2010/main" val="2442174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Slide Number Placeholder 5"/>
          <p:cNvSpPr>
            <a:spLocks noGrp="1"/>
          </p:cNvSpPr>
          <p:nvPr>
            <p:ph type="sldNum" sz="quarter" idx="10"/>
          </p:nvPr>
        </p:nvSpPr>
        <p:spPr>
          <a:xfrm>
            <a:off x="6324600" y="6492875"/>
            <a:ext cx="2133600" cy="365125"/>
          </a:xfrm>
        </p:spPr>
        <p:txBody>
          <a:bodyPr/>
          <a:lstStyle>
            <a:lvl1pPr>
              <a:defRPr/>
            </a:lvl1pPr>
          </a:lstStyle>
          <a:p>
            <a:pPr>
              <a:defRPr/>
            </a:pPr>
            <a:fld id="{B156E7FD-02F7-43D7-A1A9-799664E352D8}" type="slidenum">
              <a:rPr lang="en-US"/>
              <a:pPr>
                <a:defRPr/>
              </a:pPr>
              <a:t>‹#›</a:t>
            </a:fld>
            <a:endParaRPr lang="en-US" dirty="0"/>
          </a:p>
        </p:txBody>
      </p:sp>
    </p:spTree>
  </p:cSld>
  <p:clrMapOvr>
    <a:masterClrMapping/>
  </p:clrMapOvr>
  <p:timing>
    <p:tnLst>
      <p:par>
        <p:cTn id="1" dur="indefinite" restart="never" nodeType="tmRoot"/>
      </p:par>
    </p:tnLst>
  </p:timing>
  <p:hf hdr="0"/>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6324600" y="6492875"/>
            <a:ext cx="2133600" cy="365125"/>
          </a:xfrm>
        </p:spPr>
        <p:txBody>
          <a:bodyPr/>
          <a:lstStyle>
            <a:lvl1pPr>
              <a:defRPr smtClean="0"/>
            </a:lvl1pPr>
          </a:lstStyle>
          <a:p>
            <a:pPr>
              <a:defRPr/>
            </a:pPr>
            <a:fld id="{BC001A9B-B7DD-4239-83FF-A2DFBCBF0005}" type="slidenum">
              <a:rPr lang="en-US"/>
              <a:pPr>
                <a:defRPr/>
              </a:pPr>
              <a:t>‹#›</a:t>
            </a:fld>
            <a:endParaRPr lang="en-US" dirty="0"/>
          </a:p>
        </p:txBody>
      </p:sp>
      <p:pic>
        <p:nvPicPr>
          <p:cNvPr id="3" name="Picture 1"/>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52400" y="296435"/>
            <a:ext cx="706496" cy="726221"/>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7848600" cy="868362"/>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a:xfrm>
            <a:off x="6324600" y="6492875"/>
            <a:ext cx="2133600" cy="365125"/>
          </a:xfrm>
        </p:spPr>
        <p:txBody>
          <a:bodyPr/>
          <a:lstStyle>
            <a:lvl1pPr>
              <a:defRPr smtClean="0"/>
            </a:lvl1pPr>
          </a:lstStyle>
          <a:p>
            <a:pPr>
              <a:defRPr/>
            </a:pPr>
            <a:fld id="{09A55317-64BF-4FFA-8C31-62EDEA4DE3C7}" type="slidenum">
              <a:rPr lang="en-US"/>
              <a:pPr>
                <a:defRPr/>
              </a:pPr>
              <a:t>‹#›</a:t>
            </a:fld>
            <a:endParaRPr lang="en-US" dirty="0"/>
          </a:p>
        </p:txBody>
      </p:sp>
      <p:pic>
        <p:nvPicPr>
          <p:cNvPr id="5" name="Picture 1"/>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52400" y="296435"/>
            <a:ext cx="706496" cy="726221"/>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7848600" cy="868362"/>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a:xfrm>
            <a:off x="6324600" y="6492875"/>
            <a:ext cx="2133600" cy="365125"/>
          </a:xfrm>
        </p:spPr>
        <p:txBody>
          <a:bodyPr/>
          <a:lstStyle>
            <a:lvl1pPr>
              <a:defRPr smtClean="0"/>
            </a:lvl1pPr>
          </a:lstStyle>
          <a:p>
            <a:pPr>
              <a:defRPr/>
            </a:pPr>
            <a:fld id="{09A55317-64BF-4FFA-8C31-62EDEA4DE3C7}"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7848600" cy="868362"/>
          </a:xfrm>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pPr>
              <a:defRPr/>
            </a:pPr>
            <a:fld id="{A1C30238-A28C-45DF-8668-DA013A46BC9E}" type="slidenum">
              <a:rPr lang="en-US" smtClean="0"/>
              <a:pPr>
                <a:defRPr/>
              </a:pPr>
              <a:t>‹#›</a:t>
            </a:fld>
            <a:endParaRPr lang="en-US" dirty="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Content ">
    <p:spTree>
      <p:nvGrpSpPr>
        <p:cNvPr id="1" name=""/>
        <p:cNvGrpSpPr/>
        <p:nvPr/>
      </p:nvGrpSpPr>
      <p:grpSpPr>
        <a:xfrm>
          <a:off x="0" y="0"/>
          <a:ext cx="0" cy="0"/>
          <a:chOff x="0" y="0"/>
          <a:chExt cx="0" cy="0"/>
        </a:xfrm>
      </p:grpSpPr>
      <p:sp>
        <p:nvSpPr>
          <p:cNvPr id="13" name="Title 12"/>
          <p:cNvSpPr>
            <a:spLocks noGrp="1"/>
          </p:cNvSpPr>
          <p:nvPr>
            <p:ph type="title"/>
          </p:nvPr>
        </p:nvSpPr>
        <p:spPr>
          <a:xfrm>
            <a:off x="1205347" y="508294"/>
            <a:ext cx="5933818" cy="298724"/>
          </a:xfrm>
        </p:spPr>
        <p:txBody>
          <a:bodyPr/>
          <a:lstStyle/>
          <a:p>
            <a:r>
              <a:rPr lang="en-US" dirty="0" smtClean="0"/>
              <a:t>Click to edit Master title style</a:t>
            </a:r>
            <a:endParaRPr lang="en-US" dirty="0"/>
          </a:p>
        </p:txBody>
      </p:sp>
      <p:sp>
        <p:nvSpPr>
          <p:cNvPr id="22" name="Text Placeholder 7"/>
          <p:cNvSpPr>
            <a:spLocks noGrp="1"/>
          </p:cNvSpPr>
          <p:nvPr>
            <p:ph type="body" sz="quarter" idx="21" hasCustomPrompt="1"/>
          </p:nvPr>
        </p:nvSpPr>
        <p:spPr>
          <a:xfrm>
            <a:off x="1205347" y="807018"/>
            <a:ext cx="7524460" cy="298724"/>
          </a:xfrm>
        </p:spPr>
        <p:txBody>
          <a:bodyPr wrap="square" tIns="41029" bIns="41029">
            <a:spAutoFit/>
          </a:bodyPr>
          <a:lstStyle>
            <a:lvl1pPr>
              <a:defRPr sz="1400" b="1">
                <a:solidFill>
                  <a:srgbClr val="00355F"/>
                </a:solidFill>
              </a:defRPr>
            </a:lvl1pPr>
          </a:lstStyle>
          <a:p>
            <a:pPr lvl="0"/>
            <a:r>
              <a:rPr lang="en-US" dirty="0" smtClean="0"/>
              <a:t>Subheading</a:t>
            </a:r>
            <a:endParaRPr lang="en-US" dirty="0"/>
          </a:p>
        </p:txBody>
      </p:sp>
      <p:sp>
        <p:nvSpPr>
          <p:cNvPr id="15" name="Text Placeholder 11"/>
          <p:cNvSpPr>
            <a:spLocks noGrp="1"/>
          </p:cNvSpPr>
          <p:nvPr>
            <p:ph type="body" sz="quarter" idx="16" hasCustomPrompt="1"/>
          </p:nvPr>
        </p:nvSpPr>
        <p:spPr>
          <a:xfrm>
            <a:off x="1205348" y="1473798"/>
            <a:ext cx="3658175" cy="256873"/>
          </a:xfrm>
          <a:prstGeom prst="rect">
            <a:avLst/>
          </a:prstGeom>
        </p:spPr>
        <p:txBody>
          <a:bodyPr wrap="square" bIns="41029" anchor="b" anchorCtr="0">
            <a:spAutoFit/>
          </a:bodyPr>
          <a:lstStyle>
            <a:lvl1pPr algn="ctr">
              <a:defRPr sz="1100" b="1" baseline="0">
                <a:solidFill>
                  <a:srgbClr val="00355F"/>
                </a:solidFill>
              </a:defRPr>
            </a:lvl1pPr>
          </a:lstStyle>
          <a:p>
            <a:pPr lvl="0"/>
            <a:r>
              <a:rPr lang="en-US" dirty="0" smtClean="0"/>
              <a:t>[Heading]</a:t>
            </a:r>
            <a:endParaRPr lang="en-US" dirty="0"/>
          </a:p>
        </p:txBody>
      </p:sp>
      <p:sp>
        <p:nvSpPr>
          <p:cNvPr id="8" name="Content Placeholder 7"/>
          <p:cNvSpPr>
            <a:spLocks noGrp="1"/>
          </p:cNvSpPr>
          <p:nvPr>
            <p:ph sz="quarter" idx="12"/>
          </p:nvPr>
        </p:nvSpPr>
        <p:spPr>
          <a:xfrm>
            <a:off x="1205348" y="1730671"/>
            <a:ext cx="3658175" cy="1891825"/>
          </a:xfrm>
        </p:spPr>
        <p:txBody>
          <a:bodyPr tIns="41029"/>
          <a:lstStyle>
            <a:lvl1pPr>
              <a:defRPr b="0"/>
            </a:lvl1pPr>
            <a:lvl2pPr>
              <a:defRPr b="0"/>
            </a:lvl2pPr>
            <a:lvl3pPr>
              <a:defRPr b="0"/>
            </a:lvl3pPr>
            <a:lvl4pPr>
              <a:defRPr b="0"/>
            </a:lvl4pPr>
            <a:lvl5pP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Text Placeholder 11"/>
          <p:cNvSpPr>
            <a:spLocks noGrp="1"/>
          </p:cNvSpPr>
          <p:nvPr>
            <p:ph type="body" sz="quarter" idx="18" hasCustomPrompt="1"/>
          </p:nvPr>
        </p:nvSpPr>
        <p:spPr>
          <a:xfrm>
            <a:off x="1205348" y="3734585"/>
            <a:ext cx="3658175" cy="256873"/>
          </a:xfrm>
          <a:prstGeom prst="rect">
            <a:avLst/>
          </a:prstGeom>
        </p:spPr>
        <p:txBody>
          <a:bodyPr wrap="square" bIns="41029" anchor="b" anchorCtr="0">
            <a:spAutoFit/>
          </a:bodyPr>
          <a:lstStyle>
            <a:lvl1pPr algn="ctr">
              <a:defRPr sz="1100" b="1" baseline="0">
                <a:solidFill>
                  <a:srgbClr val="00355F"/>
                </a:solidFill>
              </a:defRPr>
            </a:lvl1pPr>
          </a:lstStyle>
          <a:p>
            <a:pPr lvl="0"/>
            <a:r>
              <a:rPr lang="en-US" dirty="0" smtClean="0"/>
              <a:t>[Heading]</a:t>
            </a:r>
            <a:endParaRPr lang="en-US" dirty="0"/>
          </a:p>
        </p:txBody>
      </p:sp>
      <p:sp>
        <p:nvSpPr>
          <p:cNvPr id="12" name="Content Placeholder 11"/>
          <p:cNvSpPr>
            <a:spLocks noGrp="1"/>
          </p:cNvSpPr>
          <p:nvPr>
            <p:ph sz="quarter" idx="14"/>
          </p:nvPr>
        </p:nvSpPr>
        <p:spPr>
          <a:xfrm>
            <a:off x="1205348" y="3991458"/>
            <a:ext cx="3658175" cy="1894626"/>
          </a:xfrm>
        </p:spPr>
        <p:txBody>
          <a:bodyPr tIns="41029"/>
          <a:lstStyle>
            <a:lvl1pPr>
              <a:defRPr b="0"/>
            </a:lvl1pPr>
            <a:lvl2pPr>
              <a:defRPr b="0"/>
            </a:lvl2pPr>
            <a:lvl3pPr>
              <a:defRPr b="0"/>
            </a:lvl3pPr>
            <a:lvl4pPr>
              <a:defRPr b="0"/>
            </a:lvl4pPr>
            <a:lvl5pP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11"/>
          <p:cNvSpPr>
            <a:spLocks noGrp="1"/>
          </p:cNvSpPr>
          <p:nvPr>
            <p:ph type="body" sz="quarter" idx="17" hasCustomPrompt="1"/>
          </p:nvPr>
        </p:nvSpPr>
        <p:spPr>
          <a:xfrm>
            <a:off x="5074227" y="1473798"/>
            <a:ext cx="3655580" cy="256873"/>
          </a:xfrm>
          <a:prstGeom prst="rect">
            <a:avLst/>
          </a:prstGeom>
        </p:spPr>
        <p:txBody>
          <a:bodyPr wrap="square" bIns="41029" anchor="b" anchorCtr="0">
            <a:spAutoFit/>
          </a:bodyPr>
          <a:lstStyle>
            <a:lvl1pPr algn="ctr">
              <a:defRPr sz="1100" b="1" baseline="0">
                <a:solidFill>
                  <a:srgbClr val="00355F"/>
                </a:solidFill>
              </a:defRPr>
            </a:lvl1pPr>
          </a:lstStyle>
          <a:p>
            <a:pPr lvl="0"/>
            <a:r>
              <a:rPr lang="en-US" dirty="0" smtClean="0"/>
              <a:t>[Heading]</a:t>
            </a:r>
            <a:endParaRPr lang="en-US" dirty="0"/>
          </a:p>
        </p:txBody>
      </p:sp>
      <p:sp>
        <p:nvSpPr>
          <p:cNvPr id="10" name="Content Placeholder 9"/>
          <p:cNvSpPr>
            <a:spLocks noGrp="1"/>
          </p:cNvSpPr>
          <p:nvPr>
            <p:ph sz="quarter" idx="13"/>
          </p:nvPr>
        </p:nvSpPr>
        <p:spPr>
          <a:xfrm>
            <a:off x="5074229" y="1731177"/>
            <a:ext cx="3655579" cy="1892914"/>
          </a:xfrm>
        </p:spPr>
        <p:txBody>
          <a:bodyPr tIns="41029"/>
          <a:lstStyle>
            <a:lvl1pPr>
              <a:defRPr b="0"/>
            </a:lvl1pPr>
            <a:lvl2pPr>
              <a:defRPr b="0"/>
            </a:lvl2pPr>
            <a:lvl3pPr>
              <a:defRPr b="0"/>
            </a:lvl3pPr>
            <a:lvl4pPr>
              <a:defRPr b="0"/>
            </a:lvl4pPr>
            <a:lvl5pP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Text Placeholder 11"/>
          <p:cNvSpPr>
            <a:spLocks noGrp="1"/>
          </p:cNvSpPr>
          <p:nvPr>
            <p:ph type="body" sz="quarter" idx="19" hasCustomPrompt="1"/>
          </p:nvPr>
        </p:nvSpPr>
        <p:spPr>
          <a:xfrm>
            <a:off x="5074227" y="3734585"/>
            <a:ext cx="3655580" cy="256873"/>
          </a:xfrm>
          <a:prstGeom prst="rect">
            <a:avLst/>
          </a:prstGeom>
        </p:spPr>
        <p:txBody>
          <a:bodyPr wrap="square" bIns="41029" anchor="b" anchorCtr="0">
            <a:spAutoFit/>
          </a:bodyPr>
          <a:lstStyle>
            <a:lvl1pPr algn="ctr">
              <a:defRPr sz="1100" b="1" baseline="0">
                <a:solidFill>
                  <a:srgbClr val="00355F"/>
                </a:solidFill>
              </a:defRPr>
            </a:lvl1pPr>
          </a:lstStyle>
          <a:p>
            <a:pPr lvl="0"/>
            <a:r>
              <a:rPr lang="en-US" dirty="0" smtClean="0"/>
              <a:t>[Heading]</a:t>
            </a:r>
            <a:endParaRPr lang="en-US" dirty="0"/>
          </a:p>
        </p:txBody>
      </p:sp>
      <p:sp>
        <p:nvSpPr>
          <p:cNvPr id="14" name="Content Placeholder 13"/>
          <p:cNvSpPr>
            <a:spLocks noGrp="1"/>
          </p:cNvSpPr>
          <p:nvPr>
            <p:ph sz="quarter" idx="15"/>
          </p:nvPr>
        </p:nvSpPr>
        <p:spPr>
          <a:xfrm>
            <a:off x="5074229" y="3991458"/>
            <a:ext cx="3655579" cy="1894626"/>
          </a:xfrm>
        </p:spPr>
        <p:txBody>
          <a:bodyPr tIns="41029"/>
          <a:lstStyle>
            <a:lvl1pPr>
              <a:defRPr b="0"/>
            </a:lvl1pPr>
            <a:lvl2pPr>
              <a:defRPr b="0"/>
            </a:lvl2pPr>
            <a:lvl3pPr>
              <a:defRPr b="0"/>
            </a:lvl3pPr>
            <a:lvl4pPr>
              <a:defRPr b="0"/>
            </a:lvl4pPr>
            <a:lvl5pP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Text Placeholder 9" descr="Type:FootnoteFooter;FootnoteCount:0;"/>
          <p:cNvSpPr>
            <a:spLocks noGrp="1"/>
          </p:cNvSpPr>
          <p:nvPr>
            <p:ph type="body" sz="quarter" idx="22" hasCustomPrompt="1"/>
          </p:nvPr>
        </p:nvSpPr>
        <p:spPr>
          <a:xfrm>
            <a:off x="1205058" y="6126544"/>
            <a:ext cx="7524750" cy="271568"/>
          </a:xfrm>
        </p:spPr>
        <p:txBody>
          <a:bodyPr tIns="123087" bIns="41029" anchor="b" anchorCtr="0">
            <a:spAutoFit/>
          </a:bodyPr>
          <a:lstStyle>
            <a:lvl1pPr marL="106676" indent="-106676">
              <a:spcBef>
                <a:spcPts val="0"/>
              </a:spcBef>
              <a:spcAft>
                <a:spcPts val="0"/>
              </a:spcAft>
              <a:defRPr sz="700" i="1">
                <a:latin typeface="Arial" pitchFamily="34" charset="0"/>
                <a:cs typeface="Arial" pitchFamily="34" charset="0"/>
              </a:defRPr>
            </a:lvl1pPr>
            <a:lvl2pPr marL="106676" indent="-106676">
              <a:defRPr sz="700" i="1">
                <a:latin typeface="Arial" pitchFamily="34" charset="0"/>
                <a:cs typeface="Arial" pitchFamily="34" charset="0"/>
              </a:defRPr>
            </a:lvl2pPr>
            <a:lvl3pPr marL="106676" indent="-106676">
              <a:defRPr sz="700" i="1">
                <a:latin typeface="Arial" pitchFamily="34" charset="0"/>
                <a:cs typeface="Arial" pitchFamily="34" charset="0"/>
              </a:defRPr>
            </a:lvl3pPr>
            <a:lvl4pPr marL="106676" indent="-106676">
              <a:defRPr sz="700" i="1">
                <a:latin typeface="Arial" pitchFamily="34" charset="0"/>
                <a:cs typeface="Arial" pitchFamily="34" charset="0"/>
              </a:defRPr>
            </a:lvl4pPr>
            <a:lvl5pPr marL="106676" indent="-106676">
              <a:defRPr sz="700" i="1">
                <a:latin typeface="Arial" pitchFamily="34" charset="0"/>
                <a:cs typeface="Arial" pitchFamily="34" charset="0"/>
              </a:defRPr>
            </a:lvl5pPr>
          </a:lstStyle>
          <a:p>
            <a:pPr lvl="0"/>
            <a:r>
              <a:rPr lang="en-US" dirty="0" smtClean="0"/>
              <a:t>[Footnote]</a:t>
            </a:r>
            <a:endParaRPr lang="en-US" dirty="0"/>
          </a:p>
        </p:txBody>
      </p:sp>
      <p:sp>
        <p:nvSpPr>
          <p:cNvPr id="20" name="Text Placeholder 5" descr="type:SectionFooter"/>
          <p:cNvSpPr>
            <a:spLocks noGrp="1"/>
          </p:cNvSpPr>
          <p:nvPr>
            <p:ph type="body" sz="quarter" idx="11" hasCustomPrompt="1"/>
          </p:nvPr>
        </p:nvSpPr>
        <p:spPr>
          <a:xfrm>
            <a:off x="417369" y="6398472"/>
            <a:ext cx="6650182" cy="164540"/>
          </a:xfrm>
          <a:prstGeom prst="rect">
            <a:avLst/>
          </a:prstGeom>
        </p:spPr>
        <p:txBody>
          <a:bodyPr wrap="square" tIns="41029" bIns="0">
            <a:spAutoFit/>
          </a:bodyPr>
          <a:lstStyle>
            <a:lvl1pPr marL="0" indent="0">
              <a:spcAft>
                <a:spcPts val="0"/>
              </a:spcAft>
              <a:buNone/>
              <a:defRPr sz="800"/>
            </a:lvl1pPr>
          </a:lstStyle>
          <a:p>
            <a:pPr lvl="0"/>
            <a:r>
              <a:rPr lang="en-US" dirty="0" smtClean="0"/>
              <a:t>[Section Title]</a:t>
            </a:r>
            <a:endParaRPr lang="en-US" dirty="0"/>
          </a:p>
        </p:txBody>
      </p:sp>
    </p:spTree>
    <p:extLst>
      <p:ext uri="{BB962C8B-B14F-4D97-AF65-F5344CB8AC3E}">
        <p14:creationId xmlns:p14="http://schemas.microsoft.com/office/powerpoint/2010/main" val="2392922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3C3C116-7B0C-48FF-9AF7-622596E8CC41}"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36815C8-E9F6-4023-8574-881230CECD54}" type="datetimeFigureOut">
              <a:rPr lang="en-US" smtClean="0"/>
              <a:pPr/>
              <a:t>2/7/17</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3C3C116-7B0C-48FF-9AF7-622596E8CC41}"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36815C8-E9F6-4023-8574-881230CECD54}" type="datetimeFigureOut">
              <a:rPr lang="en-US" smtClean="0"/>
              <a:pPr/>
              <a:t>2/7/17</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3C3C116-7B0C-48FF-9AF7-622596E8CC41}"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36815C8-E9F6-4023-8574-881230CECD54}" type="datetimeFigureOut">
              <a:rPr lang="en-US" smtClean="0"/>
              <a:pPr/>
              <a:t>2/7/17</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3C3C116-7B0C-48FF-9AF7-622596E8CC41}"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36815C8-E9F6-4023-8574-881230CECD54}" type="datetimeFigureOut">
              <a:rPr lang="en-US" smtClean="0"/>
              <a:pPr/>
              <a:t>2/7/17</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3C3C116-7B0C-48FF-9AF7-622596E8CC41}"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4" name="Picture 1"/>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52400" y="296435"/>
            <a:ext cx="706496" cy="726221"/>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536815C8-E9F6-4023-8574-881230CECD54}" type="datetimeFigureOut">
              <a:rPr lang="en-US" smtClean="0"/>
              <a:pPr/>
              <a:t>2/7/17</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3C3C116-7B0C-48FF-9AF7-622596E8CC41}"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536815C8-E9F6-4023-8574-881230CECD54}" type="datetimeFigureOut">
              <a:rPr lang="en-US" smtClean="0"/>
              <a:pPr/>
              <a:t>2/7/17</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3C3C116-7B0C-48FF-9AF7-622596E8CC41}"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36815C8-E9F6-4023-8574-881230CECD54}" type="datetimeFigureOut">
              <a:rPr lang="en-US" smtClean="0"/>
              <a:pPr/>
              <a:t>2/7/17</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3C3C116-7B0C-48FF-9AF7-622596E8CC41}"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36815C8-E9F6-4023-8574-881230CECD54}" type="datetimeFigureOut">
              <a:rPr lang="en-US" smtClean="0"/>
              <a:pPr/>
              <a:t>2/7/17</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3C3C116-7B0C-48FF-9AF7-622596E8CC41}"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36815C8-E9F6-4023-8574-881230CECD54}" type="datetimeFigureOut">
              <a:rPr lang="en-US" smtClean="0"/>
              <a:pPr/>
              <a:t>2/7/17</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3C3C116-7B0C-48FF-9AF7-622596E8CC41}"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36815C8-E9F6-4023-8574-881230CECD54}" type="datetimeFigureOut">
              <a:rPr lang="en-US" smtClean="0"/>
              <a:pPr/>
              <a:t>2/7/17</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3C3C116-7B0C-48FF-9AF7-622596E8CC41}"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New Layout">
    <p:spTree>
      <p:nvGrpSpPr>
        <p:cNvPr id="1" name=""/>
        <p:cNvGrpSpPr/>
        <p:nvPr/>
      </p:nvGrpSpPr>
      <p:grpSpPr>
        <a:xfrm>
          <a:off x="0" y="0"/>
          <a:ext cx="0" cy="0"/>
          <a:chOff x="0" y="0"/>
          <a:chExt cx="0" cy="0"/>
        </a:xfrm>
      </p:grpSpPr>
      <p:sp>
        <p:nvSpPr>
          <p:cNvPr id="2" name="Title 1"/>
          <p:cNvSpPr>
            <a:spLocks noGrp="1"/>
          </p:cNvSpPr>
          <p:nvPr>
            <p:ph type="title"/>
          </p:nvPr>
        </p:nvSpPr>
        <p:spPr>
          <a:xfrm>
            <a:off x="1205347" y="508294"/>
            <a:ext cx="5933818" cy="298724"/>
          </a:xfrm>
          <a:prstGeom prst="rect">
            <a:avLst/>
          </a:prstGeom>
        </p:spPr>
        <p:txBody>
          <a:bodyPr lIns="82058" tIns="41029" rIns="82058" bIns="41029"/>
          <a:lstStyle/>
          <a:p>
            <a:r>
              <a:rPr lang="en-US" smtClean="0"/>
              <a:t>Click to edit Master title style</a:t>
            </a:r>
            <a:endParaRPr lang="en-US"/>
          </a:p>
        </p:txBody>
      </p:sp>
      <p:sp>
        <p:nvSpPr>
          <p:cNvPr id="3" name="Text Placeholder 7"/>
          <p:cNvSpPr>
            <a:spLocks noGrp="1"/>
          </p:cNvSpPr>
          <p:nvPr>
            <p:ph type="body" sz="quarter" idx="14" hasCustomPrompt="1"/>
          </p:nvPr>
        </p:nvSpPr>
        <p:spPr>
          <a:xfrm>
            <a:off x="1205349" y="807018"/>
            <a:ext cx="7524459" cy="298724"/>
          </a:xfrm>
          <a:prstGeom prst="rect">
            <a:avLst/>
          </a:prstGeom>
        </p:spPr>
        <p:txBody>
          <a:bodyPr wrap="square" lIns="82058" tIns="41029" rIns="82058" bIns="41029">
            <a:spAutoFit/>
          </a:bodyPr>
          <a:lstStyle>
            <a:lvl1pPr>
              <a:defRPr sz="1400" b="1">
                <a:solidFill>
                  <a:srgbClr val="00355F"/>
                </a:solidFill>
              </a:defRPr>
            </a:lvl1pPr>
          </a:lstStyle>
          <a:p>
            <a:pPr lvl="0"/>
            <a:r>
              <a:rPr lang="en-US" dirty="0" smtClean="0"/>
              <a:t>Subheading</a:t>
            </a:r>
            <a:endParaRPr lang="en-US" dirty="0"/>
          </a:p>
        </p:txBody>
      </p:sp>
      <p:sp>
        <p:nvSpPr>
          <p:cNvPr id="5" name="Content Placeholder 10"/>
          <p:cNvSpPr>
            <a:spLocks noGrp="1"/>
          </p:cNvSpPr>
          <p:nvPr>
            <p:ph sz="quarter" idx="12"/>
          </p:nvPr>
        </p:nvSpPr>
        <p:spPr>
          <a:xfrm>
            <a:off x="1205348" y="1526996"/>
            <a:ext cx="7524460" cy="4359088"/>
          </a:xfrm>
          <a:prstGeom prst="rect">
            <a:avLst/>
          </a:prstGeom>
        </p:spPr>
        <p:txBody>
          <a:bodyPr lIns="82058" tIns="41029" rIns="82058" bIns="41029"/>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9" descr="Type:FootnoteFooter;FootnoteCount:0;"/>
          <p:cNvSpPr>
            <a:spLocks noGrp="1"/>
          </p:cNvSpPr>
          <p:nvPr>
            <p:ph type="body" sz="quarter" idx="15" hasCustomPrompt="1"/>
          </p:nvPr>
        </p:nvSpPr>
        <p:spPr>
          <a:xfrm>
            <a:off x="1205058" y="6126544"/>
            <a:ext cx="7524750" cy="271568"/>
          </a:xfrm>
          <a:prstGeom prst="rect">
            <a:avLst/>
          </a:prstGeom>
        </p:spPr>
        <p:txBody>
          <a:bodyPr lIns="82058" tIns="123087" rIns="82058" bIns="41029" anchor="b" anchorCtr="0">
            <a:spAutoFit/>
          </a:bodyPr>
          <a:lstStyle>
            <a:lvl1pPr marL="106676" indent="-106676">
              <a:spcBef>
                <a:spcPts val="0"/>
              </a:spcBef>
              <a:spcAft>
                <a:spcPts val="0"/>
              </a:spcAft>
              <a:defRPr sz="700" i="1">
                <a:latin typeface="Arial" pitchFamily="34" charset="0"/>
                <a:cs typeface="Arial" pitchFamily="34" charset="0"/>
              </a:defRPr>
            </a:lvl1pPr>
            <a:lvl2pPr marL="106676" indent="-106676">
              <a:defRPr sz="700" i="1">
                <a:latin typeface="Arial" pitchFamily="34" charset="0"/>
                <a:cs typeface="Arial" pitchFamily="34" charset="0"/>
              </a:defRPr>
            </a:lvl2pPr>
            <a:lvl3pPr marL="106676" indent="-106676">
              <a:defRPr sz="700" i="1">
                <a:latin typeface="Arial" pitchFamily="34" charset="0"/>
                <a:cs typeface="Arial" pitchFamily="34" charset="0"/>
              </a:defRPr>
            </a:lvl3pPr>
            <a:lvl4pPr marL="106676" indent="-106676">
              <a:defRPr sz="700" i="1">
                <a:latin typeface="Arial" pitchFamily="34" charset="0"/>
                <a:cs typeface="Arial" pitchFamily="34" charset="0"/>
              </a:defRPr>
            </a:lvl4pPr>
            <a:lvl5pPr marL="106676" indent="-106676">
              <a:defRPr sz="700" i="1">
                <a:latin typeface="Arial" pitchFamily="34" charset="0"/>
                <a:cs typeface="Arial" pitchFamily="34" charset="0"/>
              </a:defRPr>
            </a:lvl5pPr>
          </a:lstStyle>
          <a:p>
            <a:pPr lvl="0"/>
            <a:r>
              <a:rPr lang="en-US" dirty="0" smtClean="0"/>
              <a:t>[Footnote]</a:t>
            </a:r>
            <a:endParaRPr lang="en-US" dirty="0"/>
          </a:p>
        </p:txBody>
      </p:sp>
      <p:sp>
        <p:nvSpPr>
          <p:cNvPr id="7" name="Text Placeholder 5" descr="type:SectionFooter"/>
          <p:cNvSpPr>
            <a:spLocks noGrp="1"/>
          </p:cNvSpPr>
          <p:nvPr>
            <p:ph type="body" sz="quarter" idx="11" hasCustomPrompt="1"/>
          </p:nvPr>
        </p:nvSpPr>
        <p:spPr>
          <a:xfrm>
            <a:off x="417369" y="6402587"/>
            <a:ext cx="6650182" cy="164540"/>
          </a:xfrm>
          <a:prstGeom prst="rect">
            <a:avLst/>
          </a:prstGeom>
        </p:spPr>
        <p:txBody>
          <a:bodyPr wrap="square" lIns="82058" tIns="41029" rIns="82058" bIns="0">
            <a:spAutoFit/>
          </a:bodyPr>
          <a:lstStyle>
            <a:lvl1pPr marL="0" indent="0">
              <a:spcAft>
                <a:spcPts val="0"/>
              </a:spcAft>
              <a:buNone/>
              <a:defRPr sz="800"/>
            </a:lvl1pPr>
          </a:lstStyle>
          <a:p>
            <a:pPr lvl="0"/>
            <a:r>
              <a:rPr lang="en-US" dirty="0" smtClean="0"/>
              <a:t>[Section Title]</a:t>
            </a:r>
            <a:endParaRPr lang="en-US" dirty="0"/>
          </a:p>
        </p:txBody>
      </p:sp>
    </p:spTree>
    <p:extLst>
      <p:ext uri="{BB962C8B-B14F-4D97-AF65-F5344CB8AC3E}">
        <p14:creationId xmlns:p14="http://schemas.microsoft.com/office/powerpoint/2010/main" val="339551131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3C3C116-7B0C-48FF-9AF7-622596E8CC41}"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36815C8-E9F6-4023-8574-881230CECD54}" type="datetimeFigureOut">
              <a:rPr lang="en-US" smtClean="0">
                <a:solidFill>
                  <a:prstClr val="black"/>
                </a:solidFill>
              </a:rPr>
              <a:pPr/>
              <a:t>2/7/17</a:t>
            </a:fld>
            <a:endParaRPr 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3C3C116-7B0C-48FF-9AF7-622596E8CC41}"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36815C8-E9F6-4023-8574-881230CECD54}" type="datetimeFigureOut">
              <a:rPr lang="en-US" smtClean="0">
                <a:solidFill>
                  <a:prstClr val="black"/>
                </a:solidFill>
              </a:rPr>
              <a:pPr/>
              <a:t>2/7/17</a:t>
            </a:fld>
            <a:endParaRPr 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3C3C116-7B0C-48FF-9AF7-622596E8CC41}"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8"/>
          <p:cNvSpPr>
            <a:spLocks noGrp="1"/>
          </p:cNvSpPr>
          <p:nvPr>
            <p:ph type="sldNum" sz="quarter" idx="10"/>
          </p:nvPr>
        </p:nvSpPr>
        <p:spPr>
          <a:xfrm>
            <a:off x="6324600" y="6492875"/>
            <a:ext cx="2133600" cy="365125"/>
          </a:xfrm>
        </p:spPr>
        <p:txBody>
          <a:bodyPr/>
          <a:lstStyle>
            <a:lvl1pPr>
              <a:defRPr/>
            </a:lvl1pPr>
          </a:lstStyle>
          <a:p>
            <a:pPr>
              <a:defRPr/>
            </a:pPr>
            <a:fld id="{9FA970D8-14A8-46CB-801B-6CE3933C8C54}" type="slidenum">
              <a:rPr lang="en-US"/>
              <a:pPr>
                <a:defRPr/>
              </a:pPr>
              <a:t>‹#›</a:t>
            </a:fld>
            <a:endParaRPr lang="en-US" dirty="0"/>
          </a:p>
        </p:txBody>
      </p:sp>
      <p:pic>
        <p:nvPicPr>
          <p:cNvPr id="8" name="Picture 1"/>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52400" y="296435"/>
            <a:ext cx="706496" cy="726221"/>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36815C8-E9F6-4023-8574-881230CECD54}" type="datetimeFigureOut">
              <a:rPr lang="en-US" smtClean="0">
                <a:solidFill>
                  <a:prstClr val="black"/>
                </a:solidFill>
              </a:rPr>
              <a:pPr/>
              <a:t>2/7/17</a:t>
            </a:fld>
            <a:endParaRPr lang="en-US" dirty="0">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3C3C116-7B0C-48FF-9AF7-622596E8CC41}"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36815C8-E9F6-4023-8574-881230CECD54}" type="datetimeFigureOut">
              <a:rPr lang="en-US" smtClean="0">
                <a:solidFill>
                  <a:prstClr val="black"/>
                </a:solidFill>
              </a:rPr>
              <a:pPr/>
              <a:t>2/7/17</a:t>
            </a:fld>
            <a:endParaRPr lang="en-US" dirty="0">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3C3C116-7B0C-48FF-9AF7-622596E8CC41}"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536815C8-E9F6-4023-8574-881230CECD54}" type="datetimeFigureOut">
              <a:rPr lang="en-US" smtClean="0">
                <a:solidFill>
                  <a:prstClr val="black"/>
                </a:solidFill>
              </a:rPr>
              <a:pPr/>
              <a:t>2/7/17</a:t>
            </a:fld>
            <a:endParaRPr lang="en-US" dirty="0">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3C3C116-7B0C-48FF-9AF7-622596E8CC41}"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536815C8-E9F6-4023-8574-881230CECD54}" type="datetimeFigureOut">
              <a:rPr lang="en-US" smtClean="0">
                <a:solidFill>
                  <a:prstClr val="black"/>
                </a:solidFill>
              </a:rPr>
              <a:pPr/>
              <a:t>2/7/17</a:t>
            </a:fld>
            <a:endParaRPr lang="en-US" dirty="0">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3C3C116-7B0C-48FF-9AF7-622596E8CC41}"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36815C8-E9F6-4023-8574-881230CECD54}" type="datetimeFigureOut">
              <a:rPr lang="en-US" smtClean="0">
                <a:solidFill>
                  <a:prstClr val="black"/>
                </a:solidFill>
              </a:rPr>
              <a:pPr/>
              <a:t>2/7/17</a:t>
            </a:fld>
            <a:endParaRPr lang="en-US" dirty="0">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3C3C116-7B0C-48FF-9AF7-622596E8CC41}"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36815C8-E9F6-4023-8574-881230CECD54}" type="datetimeFigureOut">
              <a:rPr lang="en-US" smtClean="0">
                <a:solidFill>
                  <a:prstClr val="black"/>
                </a:solidFill>
              </a:rPr>
              <a:pPr/>
              <a:t>2/7/17</a:t>
            </a:fld>
            <a:endParaRPr lang="en-US" dirty="0">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3C3C116-7B0C-48FF-9AF7-622596E8CC41}"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36815C8-E9F6-4023-8574-881230CECD54}" type="datetimeFigureOut">
              <a:rPr lang="en-US" smtClean="0">
                <a:solidFill>
                  <a:prstClr val="black"/>
                </a:solidFill>
              </a:rPr>
              <a:pPr/>
              <a:t>2/7/17</a:t>
            </a:fld>
            <a:endParaRPr 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3C3C116-7B0C-48FF-9AF7-622596E8CC41}"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36815C8-E9F6-4023-8574-881230CECD54}" type="datetimeFigureOut">
              <a:rPr lang="en-US" smtClean="0">
                <a:solidFill>
                  <a:prstClr val="black"/>
                </a:solidFill>
              </a:rPr>
              <a:pPr/>
              <a:t>2/7/17</a:t>
            </a:fld>
            <a:endParaRPr 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3C3C116-7B0C-48FF-9AF7-622596E8CC41}"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4"/>
          <p:cNvSpPr>
            <a:spLocks noGrp="1"/>
          </p:cNvSpPr>
          <p:nvPr>
            <p:ph type="sldNum" sz="quarter" idx="10"/>
          </p:nvPr>
        </p:nvSpPr>
        <p:spPr>
          <a:xfrm>
            <a:off x="6324600" y="6492875"/>
            <a:ext cx="2133600" cy="365125"/>
          </a:xfrm>
        </p:spPr>
        <p:txBody>
          <a:bodyPr/>
          <a:lstStyle>
            <a:lvl1pPr>
              <a:defRPr/>
            </a:lvl1pPr>
          </a:lstStyle>
          <a:p>
            <a:pPr>
              <a:defRPr/>
            </a:pPr>
            <a:fld id="{35148D60-FF7D-4BEA-B4F4-6B270044E84C}" type="slidenum">
              <a:rPr lang="en-US"/>
              <a:pPr>
                <a:defRPr/>
              </a:pPr>
              <a:t>‹#›</a:t>
            </a:fld>
            <a:endParaRPr lang="en-US" dirty="0"/>
          </a:p>
        </p:txBody>
      </p:sp>
      <p:pic>
        <p:nvPicPr>
          <p:cNvPr id="4" name="Picture 1"/>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52400" y="296435"/>
            <a:ext cx="706496" cy="726221"/>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a:xfrm>
            <a:off x="6324600" y="6492875"/>
            <a:ext cx="2133600" cy="365125"/>
          </a:xfrm>
        </p:spPr>
        <p:txBody>
          <a:bodyPr/>
          <a:lstStyle>
            <a:lvl1pPr>
              <a:defRPr/>
            </a:lvl1pPr>
          </a:lstStyle>
          <a:p>
            <a:pPr>
              <a:defRPr/>
            </a:pPr>
            <a:fld id="{0C259A9F-A5EC-4FBD-AFC8-1543B7905306}" type="slidenum">
              <a:rPr lang="en-US"/>
              <a:pPr>
                <a:defRPr/>
              </a:pPr>
              <a:t>‹#›</a:t>
            </a:fld>
            <a:endParaRPr lang="en-US" dirty="0"/>
          </a:p>
        </p:txBody>
      </p:sp>
      <p:pic>
        <p:nvPicPr>
          <p:cNvPr id="3" name="Picture 1"/>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52400" y="296435"/>
            <a:ext cx="706496" cy="726221"/>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00" y="273050"/>
            <a:ext cx="2627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6"/>
          <p:cNvSpPr>
            <a:spLocks noGrp="1"/>
          </p:cNvSpPr>
          <p:nvPr>
            <p:ph type="sldNum" sz="quarter" idx="10"/>
          </p:nvPr>
        </p:nvSpPr>
        <p:spPr>
          <a:xfrm>
            <a:off x="6324600" y="6492875"/>
            <a:ext cx="2133600" cy="365125"/>
          </a:xfrm>
        </p:spPr>
        <p:txBody>
          <a:bodyPr/>
          <a:lstStyle>
            <a:lvl1pPr>
              <a:defRPr/>
            </a:lvl1pPr>
          </a:lstStyle>
          <a:p>
            <a:pPr>
              <a:defRPr/>
            </a:pPr>
            <a:fld id="{DC016251-8DE3-425A-8C96-C1637264AEBC}" type="slidenum">
              <a:rPr lang="en-US"/>
              <a:pPr>
                <a:defRPr/>
              </a:pPr>
              <a:t>‹#›</a:t>
            </a:fld>
            <a:endParaRPr lang="en-US" dirty="0"/>
          </a:p>
        </p:txBody>
      </p:sp>
      <p:pic>
        <p:nvPicPr>
          <p:cNvPr id="6" name="Picture 1"/>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52400" y="296435"/>
            <a:ext cx="706496" cy="726221"/>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6"/>
          <p:cNvSpPr>
            <a:spLocks noGrp="1"/>
          </p:cNvSpPr>
          <p:nvPr>
            <p:ph type="sldNum" sz="quarter" idx="10"/>
          </p:nvPr>
        </p:nvSpPr>
        <p:spPr>
          <a:xfrm>
            <a:off x="6324600" y="6492875"/>
            <a:ext cx="2133600" cy="365125"/>
          </a:xfrm>
        </p:spPr>
        <p:txBody>
          <a:bodyPr/>
          <a:lstStyle>
            <a:lvl1pPr>
              <a:defRPr/>
            </a:lvl1pPr>
          </a:lstStyle>
          <a:p>
            <a:pPr>
              <a:defRPr/>
            </a:pPr>
            <a:fld id="{17BA5FE2-E24F-42EB-BF37-5C5828E6BB94}" type="slidenum">
              <a:rPr lang="en-US"/>
              <a:pPr>
                <a:defRPr/>
              </a:pPr>
              <a:t>‹#›</a:t>
            </a:fld>
            <a:endParaRPr lang="en-US" dirty="0"/>
          </a:p>
        </p:txBody>
      </p:sp>
      <p:pic>
        <p:nvPicPr>
          <p:cNvPr id="6" name="Picture 1"/>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52400" y="296435"/>
            <a:ext cx="706496" cy="726221"/>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a:xfrm>
            <a:off x="6324600" y="6492875"/>
            <a:ext cx="2133600" cy="365125"/>
          </a:xfrm>
        </p:spPr>
        <p:txBody>
          <a:bodyPr/>
          <a:lstStyle>
            <a:lvl1pPr>
              <a:defRPr/>
            </a:lvl1pPr>
          </a:lstStyle>
          <a:p>
            <a:pPr>
              <a:defRPr/>
            </a:pPr>
            <a:fld id="{F3B58BF9-1506-4A25-8FE3-DB2319A43F21}" type="slidenum">
              <a:rPr lang="en-US"/>
              <a:pPr>
                <a:defRPr/>
              </a:pPr>
              <a:t>‹#›</a:t>
            </a:fld>
            <a:endParaRPr lang="en-US" dirty="0"/>
          </a:p>
        </p:txBody>
      </p:sp>
      <p:pic>
        <p:nvPicPr>
          <p:cNvPr id="5" name="Picture 1"/>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52400" y="296435"/>
            <a:ext cx="706496" cy="726221"/>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274638"/>
            <a:ext cx="5638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a:xfrm>
            <a:off x="6324600" y="6492875"/>
            <a:ext cx="2133600" cy="365125"/>
          </a:xfrm>
        </p:spPr>
        <p:txBody>
          <a:bodyPr/>
          <a:lstStyle>
            <a:lvl1pPr>
              <a:defRPr/>
            </a:lvl1pPr>
          </a:lstStyle>
          <a:p>
            <a:pPr>
              <a:defRPr/>
            </a:pPr>
            <a:fld id="{5869C50B-C5BD-4CD7-BF16-4E0F1AAED11B}" type="slidenum">
              <a:rPr lang="en-US"/>
              <a:pPr>
                <a:defRPr/>
              </a:pPr>
              <a:t>‹#›</a:t>
            </a:fld>
            <a:endParaRPr lang="en-US" dirty="0"/>
          </a:p>
        </p:txBody>
      </p:sp>
      <p:pic>
        <p:nvPicPr>
          <p:cNvPr id="5" name="Picture 1"/>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52400" y="296435"/>
            <a:ext cx="706496" cy="726221"/>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slideLayout" Target="../slideLayouts/slideLayout26.xml"/><Relationship Id="rId13" Type="http://schemas.openxmlformats.org/officeDocument/2006/relationships/theme" Target="../theme/theme2.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theme" Target="../theme/theme3.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58896" y="274638"/>
            <a:ext cx="7827904" cy="868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a:t>
            </a:r>
            <a:br>
              <a:rPr lang="en-US" dirty="0" smtClean="0"/>
            </a:br>
            <a:r>
              <a:rPr lang="en-US" dirty="0" smtClean="0"/>
              <a:t>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b="0">
                <a:solidFill>
                  <a:schemeClr val="tx1">
                    <a:tint val="75000"/>
                  </a:schemeClr>
                </a:solidFill>
                <a:latin typeface="+mn-lt"/>
                <a:cs typeface="+mn-cs"/>
              </a:defRPr>
            </a:lvl1pPr>
          </a:lstStyle>
          <a:p>
            <a:pPr>
              <a:defRPr/>
            </a:pPr>
            <a:fld id="{A1C30238-A28C-45DF-8668-DA013A46BC9E}" type="slidenum">
              <a:rPr lang="en-US"/>
              <a:pPr>
                <a:defRPr/>
              </a:pPr>
              <a:t>‹#›</a:t>
            </a:fld>
            <a:endParaRPr lang="en-US" dirty="0"/>
          </a:p>
        </p:txBody>
      </p:sp>
      <p:cxnSp>
        <p:nvCxnSpPr>
          <p:cNvPr id="11" name="Straight Connector 10"/>
          <p:cNvCxnSpPr/>
          <p:nvPr/>
        </p:nvCxnSpPr>
        <p:spPr>
          <a:xfrm>
            <a:off x="457200" y="1143000"/>
            <a:ext cx="8229600" cy="0"/>
          </a:xfrm>
          <a:prstGeom prst="line">
            <a:avLst/>
          </a:prstGeom>
          <a:ln w="47625" cap="rnd" cmpd="thinThick">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GS Doctop Placeholder" hidden="1"/>
          <p:cNvSpPr txBox="1"/>
          <p:nvPr/>
        </p:nvSpPr>
        <p:spPr>
          <a:xfrm>
            <a:off x="546100" y="0"/>
            <a:ext cx="5651500" cy="338554"/>
          </a:xfrm>
          <a:prstGeom prst="rect">
            <a:avLst/>
          </a:prstGeom>
          <a:noFill/>
        </p:spPr>
        <p:txBody>
          <a:bodyPr vert="horz" rtlCol="0">
            <a:spAutoFit/>
          </a:bodyPr>
          <a:lstStyle/>
          <a:p>
            <a:pPr algn="l"/>
            <a:r>
              <a:rPr lang="en-US" sz="800" b="0" dirty="0" smtClean="0">
                <a:latin typeface="Arial"/>
              </a:rPr>
              <a:t>NJSTATECS\New Jersey Turnpike Authority\Financings\2016A (Lead Manager)\10. Investor Presentation\2016 NJTA Investor Presentation v22.pptx</a:t>
            </a:r>
            <a:endParaRPr lang="en-US" sz="800" b="0" dirty="0">
              <a:latin typeface="Arial"/>
            </a:endParaRPr>
          </a:p>
        </p:txBody>
      </p:sp>
    </p:spTree>
  </p:cSld>
  <p:clrMap bg1="lt1" tx1="dk1" bg2="lt2" tx2="dk2" accent1="accent1" accent2="accent2" accent3="accent3" accent4="accent4" accent5="accent5" accent6="accent6" hlink="hlink" folHlink="folHlink"/>
  <p:sldLayoutIdLst>
    <p:sldLayoutId id="2147483712"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13" r:id="rId10"/>
    <p:sldLayoutId id="2147483714" r:id="rId11"/>
    <p:sldLayoutId id="2147483723" r:id="rId12"/>
    <p:sldLayoutId id="2147483724" r:id="rId13"/>
    <p:sldLayoutId id="2147483779" r:id="rId14"/>
  </p:sldLayoutIdLst>
  <p:timing>
    <p:tnLst>
      <p:par>
        <p:cTn id="1" dur="indefinite" restart="never" nodeType="tmRoot"/>
      </p:par>
    </p:tnLst>
  </p:timing>
  <p:hf hdr="0"/>
  <p:txStyles>
    <p:titleStyle>
      <a:lvl1pPr algn="l" rtl="0" eaLnBrk="0" fontAlgn="base" hangingPunct="0">
        <a:spcBef>
          <a:spcPct val="0"/>
        </a:spcBef>
        <a:spcAft>
          <a:spcPct val="0"/>
        </a:spcAft>
        <a:defRPr sz="2400" b="1" kern="120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sz="2400" b="1">
          <a:solidFill>
            <a:schemeClr val="tx1"/>
          </a:solidFill>
          <a:latin typeface="Arial" charset="0"/>
          <a:cs typeface="Arial" charset="0"/>
        </a:defRPr>
      </a:lvl2pPr>
      <a:lvl3pPr algn="l" rtl="0" eaLnBrk="0" fontAlgn="base" hangingPunct="0">
        <a:spcBef>
          <a:spcPct val="0"/>
        </a:spcBef>
        <a:spcAft>
          <a:spcPct val="0"/>
        </a:spcAft>
        <a:defRPr sz="2400" b="1">
          <a:solidFill>
            <a:schemeClr val="tx1"/>
          </a:solidFill>
          <a:latin typeface="Arial" charset="0"/>
          <a:cs typeface="Arial" charset="0"/>
        </a:defRPr>
      </a:lvl3pPr>
      <a:lvl4pPr algn="l" rtl="0" eaLnBrk="0" fontAlgn="base" hangingPunct="0">
        <a:spcBef>
          <a:spcPct val="0"/>
        </a:spcBef>
        <a:spcAft>
          <a:spcPct val="0"/>
        </a:spcAft>
        <a:defRPr sz="2400" b="1">
          <a:solidFill>
            <a:schemeClr val="tx1"/>
          </a:solidFill>
          <a:latin typeface="Arial" charset="0"/>
          <a:cs typeface="Arial" charset="0"/>
        </a:defRPr>
      </a:lvl4pPr>
      <a:lvl5pPr algn="l" rtl="0" eaLnBrk="0" fontAlgn="base" hangingPunct="0">
        <a:spcBef>
          <a:spcPct val="0"/>
        </a:spcBef>
        <a:spcAft>
          <a:spcPct val="0"/>
        </a:spcAft>
        <a:defRPr sz="2400" b="1">
          <a:solidFill>
            <a:schemeClr val="tx1"/>
          </a:solidFill>
          <a:latin typeface="Arial" charset="0"/>
          <a:cs typeface="Arial" charset="0"/>
        </a:defRPr>
      </a:lvl5pPr>
      <a:lvl6pPr marL="457200" algn="l" rtl="0" fontAlgn="base">
        <a:spcBef>
          <a:spcPct val="0"/>
        </a:spcBef>
        <a:spcAft>
          <a:spcPct val="0"/>
        </a:spcAft>
        <a:defRPr sz="2400" b="1">
          <a:solidFill>
            <a:schemeClr val="tx1"/>
          </a:solidFill>
          <a:latin typeface="Arial" charset="0"/>
          <a:cs typeface="Arial" charset="0"/>
        </a:defRPr>
      </a:lvl6pPr>
      <a:lvl7pPr marL="914400" algn="l" rtl="0" fontAlgn="base">
        <a:spcBef>
          <a:spcPct val="0"/>
        </a:spcBef>
        <a:spcAft>
          <a:spcPct val="0"/>
        </a:spcAft>
        <a:defRPr sz="2400" b="1">
          <a:solidFill>
            <a:schemeClr val="tx1"/>
          </a:solidFill>
          <a:latin typeface="Arial" charset="0"/>
          <a:cs typeface="Arial" charset="0"/>
        </a:defRPr>
      </a:lvl7pPr>
      <a:lvl8pPr marL="1371600" algn="l" rtl="0" fontAlgn="base">
        <a:spcBef>
          <a:spcPct val="0"/>
        </a:spcBef>
        <a:spcAft>
          <a:spcPct val="0"/>
        </a:spcAft>
        <a:defRPr sz="2400" b="1">
          <a:solidFill>
            <a:schemeClr val="tx1"/>
          </a:solidFill>
          <a:latin typeface="Arial" charset="0"/>
          <a:cs typeface="Arial" charset="0"/>
        </a:defRPr>
      </a:lvl8pPr>
      <a:lvl9pPr marL="1828800" algn="l" rtl="0" fontAlgn="base">
        <a:spcBef>
          <a:spcPct val="0"/>
        </a:spcBef>
        <a:spcAft>
          <a:spcPct val="0"/>
        </a:spcAft>
        <a:defRPr sz="24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Clr>
          <a:srgbClr val="009900"/>
        </a:buClr>
        <a:buFont typeface="Wingdings" pitchFamily="2" charset="2"/>
        <a:buChar char="n"/>
        <a:defRPr sz="24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lr>
          <a:srgbClr val="009900"/>
        </a:buClr>
        <a:buFont typeface="Arial" charset="0"/>
        <a:buChar char="–"/>
        <a:defRPr sz="20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lr>
          <a:srgbClr val="009900"/>
        </a:buClr>
        <a:buFont typeface="Arial" charset="0"/>
        <a:buChar char="•"/>
        <a:defRPr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16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b="0">
                <a:solidFill>
                  <a:schemeClr val="tx1">
                    <a:tint val="75000"/>
                  </a:schemeClr>
                </a:solidFill>
                <a:latin typeface="+mn-lt"/>
                <a:cs typeface="+mn-cs"/>
              </a:defRPr>
            </a:lvl1pPr>
          </a:lstStyle>
          <a:p>
            <a:pPr>
              <a:defRPr/>
            </a:pPr>
            <a:fld id="{A1C30238-A28C-45DF-8668-DA013A46BC9E}" type="slidenum">
              <a:rPr lang="en-US"/>
              <a:pPr>
                <a:defRPr/>
              </a:pPr>
              <a:t>‹#›</a:t>
            </a:fld>
            <a:endParaRPr lang="en-US" dirty="0"/>
          </a:p>
        </p:txBody>
      </p:sp>
      <p:sp>
        <p:nvSpPr>
          <p:cNvPr id="2" name="GS Doctop Placeholder" hidden="1"/>
          <p:cNvSpPr txBox="1"/>
          <p:nvPr/>
        </p:nvSpPr>
        <p:spPr>
          <a:xfrm>
            <a:off x="546100" y="0"/>
            <a:ext cx="5651500" cy="338554"/>
          </a:xfrm>
          <a:prstGeom prst="rect">
            <a:avLst/>
          </a:prstGeom>
          <a:noFill/>
        </p:spPr>
        <p:txBody>
          <a:bodyPr vert="horz" rtlCol="0">
            <a:spAutoFit/>
          </a:bodyPr>
          <a:lstStyle/>
          <a:p>
            <a:pPr algn="l"/>
            <a:r>
              <a:rPr lang="en-US" sz="800" b="0" dirty="0" smtClean="0">
                <a:latin typeface="Arial"/>
              </a:rPr>
              <a:t>Muniroot\v_ny\MuniData\shared\infrastructure\nj\NJ Turnpike Authority\Financings\2016A (Lead Manager)\Investor Presentation\2016 NJTA Investor Presentation v1.pptx</a:t>
            </a:r>
            <a:endParaRPr lang="en-US" sz="800" b="0" dirty="0">
              <a:latin typeface="Arial"/>
            </a:endParaRPr>
          </a:p>
        </p:txBody>
      </p:sp>
    </p:spTree>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77"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b="0">
                <a:solidFill>
                  <a:schemeClr val="tx1">
                    <a:tint val="75000"/>
                  </a:schemeClr>
                </a:solidFill>
                <a:latin typeface="+mn-lt"/>
                <a:cs typeface="+mn-cs"/>
              </a:defRPr>
            </a:lvl1pPr>
          </a:lstStyle>
          <a:p>
            <a:pPr>
              <a:defRPr/>
            </a:pPr>
            <a:fld id="{A1C30238-A28C-45DF-8668-DA013A46BC9E}" type="slidenum">
              <a:rPr lang="en-US">
                <a:solidFill>
                  <a:prstClr val="black">
                    <a:tint val="75000"/>
                  </a:prstClr>
                </a:solidFill>
              </a:rPr>
              <a:pPr>
                <a:defRPr/>
              </a:pPr>
              <a:t>‹#›</a:t>
            </a:fld>
            <a:endParaRPr lang="en-US" dirty="0">
              <a:solidFill>
                <a:prstClr val="black">
                  <a:tint val="75000"/>
                </a:prstClr>
              </a:solidFill>
            </a:endParaRPr>
          </a:p>
        </p:txBody>
      </p:sp>
      <p:sp>
        <p:nvSpPr>
          <p:cNvPr id="2" name="GS Doctop Placeholder" hidden="1"/>
          <p:cNvSpPr txBox="1"/>
          <p:nvPr/>
        </p:nvSpPr>
        <p:spPr>
          <a:xfrm>
            <a:off x="546100" y="0"/>
            <a:ext cx="5651500" cy="338554"/>
          </a:xfrm>
          <a:prstGeom prst="rect">
            <a:avLst/>
          </a:prstGeom>
          <a:noFill/>
        </p:spPr>
        <p:txBody>
          <a:bodyPr vert="horz" rtlCol="0">
            <a:spAutoFit/>
          </a:bodyPr>
          <a:lstStyle/>
          <a:p>
            <a:pPr algn="l"/>
            <a:r>
              <a:rPr lang="en-US" sz="800" b="0" dirty="0" smtClean="0">
                <a:latin typeface="Arial"/>
              </a:rPr>
              <a:t>Muniroot\v_ny\MuniData\shared\infrastructure\nj\NJ Turnpike Authority\Financings\2016A (Lead Manager)\Rating Agency Presentation\2016 Presentation Drafts\2016 NJTA Rating Agency Presentation v1.pptx</a:t>
            </a:r>
            <a:endParaRPr lang="en-US" sz="800" b="0" dirty="0">
              <a:latin typeface="Arial"/>
            </a:endParaRPr>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tags" Target="../tags/tag15.xml"/><Relationship Id="rId2" Type="http://schemas.openxmlformats.org/officeDocument/2006/relationships/slideLayout" Target="../slideLayouts/slideLayout10.xml"/><Relationship Id="rId3"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8.jpeg"/><Relationship Id="rId1" Type="http://schemas.openxmlformats.org/officeDocument/2006/relationships/tags" Target="../tags/tag16.xml"/><Relationship Id="rId2"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9.png"/><Relationship Id="rId1" Type="http://schemas.openxmlformats.org/officeDocument/2006/relationships/tags" Target="../tags/tag17.xml"/><Relationship Id="rId2"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jpeg"/><Relationship Id="rId7" Type="http://schemas.openxmlformats.org/officeDocument/2006/relationships/image" Target="../media/image13.jpeg"/><Relationship Id="rId8" Type="http://schemas.openxmlformats.org/officeDocument/2006/relationships/image" Target="../media/image14.jpeg"/><Relationship Id="rId9" Type="http://schemas.openxmlformats.org/officeDocument/2006/relationships/image" Target="../media/image15.jpeg"/><Relationship Id="rId10" Type="http://schemas.openxmlformats.org/officeDocument/2006/relationships/image" Target="../media/image16.jpeg"/><Relationship Id="rId11" Type="http://schemas.openxmlformats.org/officeDocument/2006/relationships/image" Target="../media/image17.png"/><Relationship Id="rId1" Type="http://schemas.openxmlformats.org/officeDocument/2006/relationships/tags" Target="../tags/tag18.xml"/><Relationship Id="rId2"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18.jpeg"/><Relationship Id="rId5" Type="http://schemas.openxmlformats.org/officeDocument/2006/relationships/image" Target="../media/image19.png"/><Relationship Id="rId6" Type="http://schemas.openxmlformats.org/officeDocument/2006/relationships/image" Target="../media/image20.jpeg"/><Relationship Id="rId7" Type="http://schemas.openxmlformats.org/officeDocument/2006/relationships/image" Target="../media/image21.jpeg"/><Relationship Id="rId8" Type="http://schemas.openxmlformats.org/officeDocument/2006/relationships/image" Target="../media/image22.jpeg"/><Relationship Id="rId1" Type="http://schemas.openxmlformats.org/officeDocument/2006/relationships/tags" Target="../tags/tag19.xml"/><Relationship Id="rId2"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notesSlide" Target="../notesSlides/notesSlide14.xml"/><Relationship Id="rId5" Type="http://schemas.openxmlformats.org/officeDocument/2006/relationships/oleObject" Target="../embeddings/oleObject1.bin"/><Relationship Id="rId6" Type="http://schemas.openxmlformats.org/officeDocument/2006/relationships/image" Target="../media/image23.png"/><Relationship Id="rId7" Type="http://schemas.openxmlformats.org/officeDocument/2006/relationships/image" Target="../media/image24.jpeg"/><Relationship Id="rId8" Type="http://schemas.openxmlformats.org/officeDocument/2006/relationships/image" Target="../media/image25.jpeg"/><Relationship Id="rId9" Type="http://schemas.openxmlformats.org/officeDocument/2006/relationships/image" Target="../media/image26.jpeg"/><Relationship Id="rId10" Type="http://schemas.openxmlformats.org/officeDocument/2006/relationships/image" Target="../media/image27.jpeg"/><Relationship Id="rId11" Type="http://schemas.openxmlformats.org/officeDocument/2006/relationships/image" Target="../media/image28.jpeg"/><Relationship Id="rId1" Type="http://schemas.openxmlformats.org/officeDocument/2006/relationships/vmlDrawing" Target="../drawings/vmlDrawing1.vml"/><Relationship Id="rId2" Type="http://schemas.openxmlformats.org/officeDocument/2006/relationships/tags" Target="../tags/tag20.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29.jpeg"/><Relationship Id="rId5" Type="http://schemas.openxmlformats.org/officeDocument/2006/relationships/image" Target="../media/image30.jpeg"/><Relationship Id="rId6" Type="http://schemas.openxmlformats.org/officeDocument/2006/relationships/image" Target="../media/image31.jpeg"/><Relationship Id="rId7" Type="http://schemas.openxmlformats.org/officeDocument/2006/relationships/image" Target="../media/image32.jpeg"/><Relationship Id="rId1" Type="http://schemas.openxmlformats.org/officeDocument/2006/relationships/tags" Target="../tags/tag21.xml"/><Relationship Id="rId2"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33.jpeg"/><Relationship Id="rId1" Type="http://schemas.openxmlformats.org/officeDocument/2006/relationships/tags" Target="../tags/tag22.xml"/><Relationship Id="rId2"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34.png"/><Relationship Id="rId5" Type="http://schemas.openxmlformats.org/officeDocument/2006/relationships/image" Target="../media/image35.jpeg"/><Relationship Id="rId6" Type="http://schemas.openxmlformats.org/officeDocument/2006/relationships/image" Target="../media/image36.jpeg"/><Relationship Id="rId7" Type="http://schemas.openxmlformats.org/officeDocument/2006/relationships/image" Target="../media/image37.jpeg"/><Relationship Id="rId8" Type="http://schemas.openxmlformats.org/officeDocument/2006/relationships/image" Target="../media/image38.jpeg"/><Relationship Id="rId1" Type="http://schemas.openxmlformats.org/officeDocument/2006/relationships/tags" Target="../tags/tag23.xml"/><Relationship Id="rId2"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39.jpeg"/><Relationship Id="rId5" Type="http://schemas.openxmlformats.org/officeDocument/2006/relationships/image" Target="../media/image40.jpeg"/><Relationship Id="rId6" Type="http://schemas.openxmlformats.org/officeDocument/2006/relationships/image" Target="../media/image41.jpeg"/><Relationship Id="rId7" Type="http://schemas.openxmlformats.org/officeDocument/2006/relationships/image" Target="../media/image42.jpeg"/><Relationship Id="rId8" Type="http://schemas.openxmlformats.org/officeDocument/2006/relationships/image" Target="../media/image43.jpeg"/><Relationship Id="rId1" Type="http://schemas.openxmlformats.org/officeDocument/2006/relationships/tags" Target="../tags/tag24.xml"/><Relationship Id="rId2"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7.wmf"/></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44.jpeg"/><Relationship Id="rId5" Type="http://schemas.openxmlformats.org/officeDocument/2006/relationships/image" Target="../media/image45.jpeg"/><Relationship Id="rId6" Type="http://schemas.openxmlformats.org/officeDocument/2006/relationships/image" Target="../media/image46.jpeg"/><Relationship Id="rId7" Type="http://schemas.openxmlformats.org/officeDocument/2006/relationships/image" Target="../media/image47.jpeg"/><Relationship Id="rId8" Type="http://schemas.openxmlformats.org/officeDocument/2006/relationships/image" Target="../media/image48.jpeg"/><Relationship Id="rId1" Type="http://schemas.openxmlformats.org/officeDocument/2006/relationships/tags" Target="../tags/tag25.xml"/><Relationship Id="rId2"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49.jpeg"/><Relationship Id="rId5" Type="http://schemas.openxmlformats.org/officeDocument/2006/relationships/image" Target="../media/image50.jpeg"/><Relationship Id="rId1" Type="http://schemas.openxmlformats.org/officeDocument/2006/relationships/tags" Target="../tags/tag26.xml"/><Relationship Id="rId2"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51.png"/><Relationship Id="rId1" Type="http://schemas.openxmlformats.org/officeDocument/2006/relationships/tags" Target="../tags/tag27.xml"/><Relationship Id="rId2"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52.jpeg"/><Relationship Id="rId5" Type="http://schemas.openxmlformats.org/officeDocument/2006/relationships/image" Target="../media/image53.jpeg"/><Relationship Id="rId6" Type="http://schemas.openxmlformats.org/officeDocument/2006/relationships/image" Target="../media/image54.jpeg"/><Relationship Id="rId7" Type="http://schemas.openxmlformats.org/officeDocument/2006/relationships/image" Target="../media/image55.jpeg"/><Relationship Id="rId1" Type="http://schemas.openxmlformats.org/officeDocument/2006/relationships/tags" Target="../tags/tag28.xml"/><Relationship Id="rId2"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image" Target="../media/image56.jpeg"/><Relationship Id="rId1" Type="http://schemas.openxmlformats.org/officeDocument/2006/relationships/tags" Target="../tags/tag29.xml"/><Relationship Id="rId2"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notesSlide" Target="../notesSlides/notesSlide24.xml"/><Relationship Id="rId5" Type="http://schemas.openxmlformats.org/officeDocument/2006/relationships/image" Target="../media/image58.jpeg"/><Relationship Id="rId6" Type="http://schemas.openxmlformats.org/officeDocument/2006/relationships/oleObject" Target="../embeddings/oleObject2.bin"/><Relationship Id="rId7" Type="http://schemas.openxmlformats.org/officeDocument/2006/relationships/image" Target="../media/image57.png"/><Relationship Id="rId8" Type="http://schemas.openxmlformats.org/officeDocument/2006/relationships/image" Target="../media/image59.jpeg"/><Relationship Id="rId9" Type="http://schemas.openxmlformats.org/officeDocument/2006/relationships/image" Target="../media/image60.jpeg"/><Relationship Id="rId10" Type="http://schemas.openxmlformats.org/officeDocument/2006/relationships/image" Target="../media/image61.jpeg"/><Relationship Id="rId11" Type="http://schemas.openxmlformats.org/officeDocument/2006/relationships/image" Target="../media/image62.jpeg"/><Relationship Id="rId1" Type="http://schemas.openxmlformats.org/officeDocument/2006/relationships/vmlDrawing" Target="../drawings/vmlDrawing2.vml"/><Relationship Id="rId2" Type="http://schemas.openxmlformats.org/officeDocument/2006/relationships/tags" Target="../tags/tag30.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63.jpeg"/><Relationship Id="rId5" Type="http://schemas.openxmlformats.org/officeDocument/2006/relationships/image" Target="../media/image64.jpeg"/><Relationship Id="rId6" Type="http://schemas.openxmlformats.org/officeDocument/2006/relationships/image" Target="../media/image65.jpeg"/><Relationship Id="rId7" Type="http://schemas.openxmlformats.org/officeDocument/2006/relationships/image" Target="../media/image66.jpeg"/><Relationship Id="rId1" Type="http://schemas.openxmlformats.org/officeDocument/2006/relationships/tags" Target="../tags/tag31.xml"/><Relationship Id="rId2"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67.jpeg"/><Relationship Id="rId5" Type="http://schemas.openxmlformats.org/officeDocument/2006/relationships/image" Target="../media/image68.jpeg"/><Relationship Id="rId6" Type="http://schemas.openxmlformats.org/officeDocument/2006/relationships/image" Target="../media/image69.jpeg"/><Relationship Id="rId1" Type="http://schemas.openxmlformats.org/officeDocument/2006/relationships/tags" Target="../tags/tag32.xml"/><Relationship Id="rId2"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70.jpeg"/><Relationship Id="rId5" Type="http://schemas.openxmlformats.org/officeDocument/2006/relationships/image" Target="../media/image71.jpeg"/><Relationship Id="rId6" Type="http://schemas.openxmlformats.org/officeDocument/2006/relationships/image" Target="../media/image72.jpeg"/><Relationship Id="rId7" Type="http://schemas.openxmlformats.org/officeDocument/2006/relationships/image" Target="../media/image73.jpeg"/><Relationship Id="rId1" Type="http://schemas.openxmlformats.org/officeDocument/2006/relationships/tags" Target="../tags/tag33.xml"/><Relationship Id="rId2"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74.jpeg"/><Relationship Id="rId5" Type="http://schemas.openxmlformats.org/officeDocument/2006/relationships/image" Target="../media/image75.jpeg"/><Relationship Id="rId6" Type="http://schemas.openxmlformats.org/officeDocument/2006/relationships/image" Target="../media/image76.jpeg"/><Relationship Id="rId7" Type="http://schemas.openxmlformats.org/officeDocument/2006/relationships/image" Target="../media/image77.jpeg"/><Relationship Id="rId8" Type="http://schemas.openxmlformats.org/officeDocument/2006/relationships/image" Target="../media/image78.jpeg"/><Relationship Id="rId1" Type="http://schemas.openxmlformats.org/officeDocument/2006/relationships/tags" Target="../tags/tag34.xml"/><Relationship Id="rId2"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2.xml"/><Relationship Id="rId1" Type="http://schemas.openxmlformats.org/officeDocument/2006/relationships/tags" Target="../tags/tag1.xml"/><Relationship Id="rId2" Type="http://schemas.openxmlformats.org/officeDocument/2006/relationships/tags" Target="../tags/tag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image" Target="../media/image79.jpeg"/><Relationship Id="rId1" Type="http://schemas.openxmlformats.org/officeDocument/2006/relationships/tags" Target="../tags/tag35.xml"/><Relationship Id="rId2"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image" Target="../media/image80.jpeg"/><Relationship Id="rId5" Type="http://schemas.openxmlformats.org/officeDocument/2006/relationships/image" Target="../media/image81.jpeg"/><Relationship Id="rId6" Type="http://schemas.openxmlformats.org/officeDocument/2006/relationships/image" Target="../media/image82.jpeg"/><Relationship Id="rId7" Type="http://schemas.openxmlformats.org/officeDocument/2006/relationships/image" Target="../media/image83.jpeg"/><Relationship Id="rId1" Type="http://schemas.openxmlformats.org/officeDocument/2006/relationships/tags" Target="../tags/tag36.xml"/><Relationship Id="rId2"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image" Target="../media/image84.jpeg"/><Relationship Id="rId5" Type="http://schemas.openxmlformats.org/officeDocument/2006/relationships/image" Target="../media/image85.jpeg"/><Relationship Id="rId6" Type="http://schemas.openxmlformats.org/officeDocument/2006/relationships/image" Target="../media/image86.jpeg"/><Relationship Id="rId1" Type="http://schemas.openxmlformats.org/officeDocument/2006/relationships/tags" Target="../tags/tag37.xml"/><Relationship Id="rId2"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tags" Target="../tags/tag38.xml"/><Relationship Id="rId2" Type="http://schemas.openxmlformats.org/officeDocument/2006/relationships/slideLayout" Target="../slideLayouts/slideLayout10.xml"/><Relationship Id="rId3"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3.xml"/><Relationship Id="rId1" Type="http://schemas.openxmlformats.org/officeDocument/2006/relationships/tags" Target="../tags/tag3.xml"/><Relationship Id="rId2"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4.xml"/><Relationship Id="rId1" Type="http://schemas.openxmlformats.org/officeDocument/2006/relationships/tags" Target="../tags/tag5.xml"/><Relationship Id="rId2"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5.xml"/><Relationship Id="rId1" Type="http://schemas.openxmlformats.org/officeDocument/2006/relationships/tags" Target="../tags/tag7.xml"/><Relationship Id="rId2" Type="http://schemas.openxmlformats.org/officeDocument/2006/relationships/tags" Target="../tags/tag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6.xml"/><Relationship Id="rId1" Type="http://schemas.openxmlformats.org/officeDocument/2006/relationships/tags" Target="../tags/tag9.xml"/><Relationship Id="rId2" Type="http://schemas.openxmlformats.org/officeDocument/2006/relationships/tags" Target="../tags/tag10.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7.xml"/><Relationship Id="rId1" Type="http://schemas.openxmlformats.org/officeDocument/2006/relationships/tags" Target="../tags/tag11.xml"/><Relationship Id="rId2" Type="http://schemas.openxmlformats.org/officeDocument/2006/relationships/tags" Target="../tags/tag1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8.xml"/><Relationship Id="rId1" Type="http://schemas.openxmlformats.org/officeDocument/2006/relationships/tags" Target="../tags/tag13.xml"/><Relationship Id="rId2" Type="http://schemas.openxmlformats.org/officeDocument/2006/relationships/tags" Target="../tags/tag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4" descr="Sim with Sign fad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8100"/>
            <a:ext cx="9144000" cy="6858000"/>
          </a:xfrm>
          <a:prstGeom prst="rect">
            <a:avLst/>
          </a:prstGeom>
          <a:noFill/>
          <a:ln w="9525">
            <a:noFill/>
            <a:miter lim="800000"/>
            <a:headEnd/>
            <a:tailEnd/>
          </a:ln>
        </p:spPr>
      </p:pic>
      <p:sp>
        <p:nvSpPr>
          <p:cNvPr id="13314" name="Title 1"/>
          <p:cNvSpPr>
            <a:spLocks noGrp="1"/>
          </p:cNvSpPr>
          <p:nvPr>
            <p:ph type="title"/>
          </p:nvPr>
        </p:nvSpPr>
        <p:spPr>
          <a:xfrm>
            <a:off x="685800" y="2209800"/>
            <a:ext cx="7239000" cy="1470025"/>
          </a:xfrm>
        </p:spPr>
        <p:txBody>
          <a:bodyPr/>
          <a:lstStyle/>
          <a:p>
            <a:pPr algn="ctr" eaLnBrk="1" hangingPunct="1"/>
            <a:r>
              <a:rPr lang="en-US" sz="3200" dirty="0" smtClean="0">
                <a:latin typeface="Arial" charset="0"/>
                <a:cs typeface="Arial" charset="0"/>
              </a:rPr>
              <a:t>New Jersey Turnpike Authority</a:t>
            </a:r>
          </a:p>
        </p:txBody>
      </p:sp>
      <p:sp>
        <p:nvSpPr>
          <p:cNvPr id="3" name="Subtitle 2"/>
          <p:cNvSpPr>
            <a:spLocks noGrp="1"/>
          </p:cNvSpPr>
          <p:nvPr>
            <p:ph type="body" idx="1"/>
          </p:nvPr>
        </p:nvSpPr>
        <p:spPr>
          <a:xfrm>
            <a:off x="152400" y="4800600"/>
            <a:ext cx="8153400" cy="1828800"/>
          </a:xfrm>
        </p:spPr>
        <p:txBody>
          <a:bodyPr/>
          <a:lstStyle/>
          <a:p>
            <a:pPr marL="0" indent="0" algn="ctr" eaLnBrk="1" hangingPunct="1">
              <a:buFont typeface="Wingdings" pitchFamily="2" charset="2"/>
              <a:buNone/>
            </a:pPr>
            <a:r>
              <a:rPr lang="en-US" dirty="0" smtClean="0">
                <a:solidFill>
                  <a:srgbClr val="898989"/>
                </a:solidFill>
                <a:latin typeface="Arial" charset="0"/>
                <a:cs typeface="Arial" charset="0"/>
              </a:rPr>
              <a:t>Northeast Women in Public Finance Transportation Panel</a:t>
            </a:r>
          </a:p>
          <a:p>
            <a:pPr marL="0" indent="0" algn="ctr" eaLnBrk="1" hangingPunct="1">
              <a:buFont typeface="Wingdings" pitchFamily="2" charset="2"/>
              <a:buNone/>
            </a:pPr>
            <a:endParaRPr lang="en-US" dirty="0">
              <a:solidFill>
                <a:srgbClr val="898989"/>
              </a:solidFill>
              <a:latin typeface="Arial" charset="0"/>
              <a:cs typeface="Arial" charset="0"/>
            </a:endParaRPr>
          </a:p>
          <a:p>
            <a:pPr marL="0" indent="0" algn="ctr" eaLnBrk="1" hangingPunct="1">
              <a:buFont typeface="Wingdings" pitchFamily="2" charset="2"/>
              <a:buNone/>
            </a:pPr>
            <a:r>
              <a:rPr lang="en-US" dirty="0" smtClean="0">
                <a:solidFill>
                  <a:srgbClr val="898989"/>
                </a:solidFill>
                <a:latin typeface="Arial" charset="0"/>
                <a:cs typeface="Arial" charset="0"/>
              </a:rPr>
              <a:t>February 2, 2017</a:t>
            </a:r>
          </a:p>
        </p:txBody>
      </p:sp>
      <p:pic>
        <p:nvPicPr>
          <p:cNvPr id="13324" name="Picture 12" descr="http://www.ghcci.com/images/proj_njtpk8a.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4400" y="685801"/>
            <a:ext cx="1905000" cy="1371600"/>
          </a:xfrm>
          <a:prstGeom prst="rect">
            <a:avLst/>
          </a:prstGeom>
          <a:ln w="38100" cap="sq">
            <a:solidFill>
              <a:srgbClr val="007A5E"/>
            </a:solidFill>
            <a:prstDash val="solid"/>
            <a:miter lim="800000"/>
          </a:ln>
          <a:effectLst>
            <a:outerShdw blurRad="50800" dist="38100" dir="2700000" algn="tl" rotWithShape="0">
              <a:srgbClr val="000000">
                <a:alpha val="43000"/>
              </a:srgbClr>
            </a:outerShdw>
          </a:effectLst>
        </p:spPr>
      </p:pic>
      <p:pic>
        <p:nvPicPr>
          <p:cNvPr id="13326" name="Picture 14" descr="http://graphics8.nytimes.com/images/2007/01/26/nyregion/600_turnpike.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48000" y="685801"/>
            <a:ext cx="2971800" cy="1371600"/>
          </a:xfrm>
          <a:prstGeom prst="rect">
            <a:avLst/>
          </a:prstGeom>
          <a:ln w="38100" cap="sq">
            <a:solidFill>
              <a:srgbClr val="007A5E"/>
            </a:solidFill>
            <a:prstDash val="solid"/>
            <a:miter lim="800000"/>
          </a:ln>
          <a:effectLst>
            <a:outerShdw blurRad="50800" dist="38100" dir="2700000" algn="tl" rotWithShape="0">
              <a:srgbClr val="000000">
                <a:alpha val="43000"/>
              </a:srgbClr>
            </a:outerShdw>
          </a:effectLst>
        </p:spPr>
      </p:pic>
      <p:pic>
        <p:nvPicPr>
          <p:cNvPr id="13330" name="Picture 18" descr="http://t2.gstatic.com/images?q=tbn:m7C-tVwdI-9b9M:http://www.team-bhp.com/forum/iipcache/4446.jpg&amp;t=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248400" y="685800"/>
            <a:ext cx="1905000" cy="1371601"/>
          </a:xfrm>
          <a:prstGeom prst="rect">
            <a:avLst/>
          </a:prstGeom>
          <a:ln w="38100" cap="sq">
            <a:solidFill>
              <a:srgbClr val="007A5E"/>
            </a:solidFill>
            <a:prstDash val="solid"/>
            <a:miter lim="800000"/>
          </a:ln>
          <a:effectLst>
            <a:outerShdw blurRad="50800" dist="38100" dir="2700000" algn="tl" rotWithShape="0">
              <a:srgbClr val="000000">
                <a:alpha val="43000"/>
              </a:srgbClr>
            </a:outerShdw>
          </a:effectLst>
        </p:spPr>
      </p:pic>
      <p:pic>
        <p:nvPicPr>
          <p:cNvPr id="208897" name="Picture 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581400" y="3505200"/>
            <a:ext cx="1447800" cy="148822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p:cNvSpPr>
          <p:nvPr/>
        </p:nvSpPr>
        <p:spPr bwMode="auto">
          <a:xfrm>
            <a:off x="457200" y="1295400"/>
            <a:ext cx="8229600" cy="205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19075" indent="-219075" eaLnBrk="0" hangingPunct="0">
              <a:spcBef>
                <a:spcPts val="500"/>
              </a:spcBef>
              <a:spcAft>
                <a:spcPts val="300"/>
              </a:spcAft>
              <a:buClr>
                <a:srgbClr val="007A5E"/>
              </a:buClr>
              <a:buSzPct val="100000"/>
              <a:buFont typeface="Wingdings"/>
              <a:buChar char="n"/>
            </a:pPr>
            <a:r>
              <a:rPr lang="en-US" sz="1000" b="0" dirty="0" smtClean="0"/>
              <a:t>In the eighth year of </a:t>
            </a:r>
            <a:r>
              <a:rPr lang="en-US" sz="1000" b="0" dirty="0"/>
              <a:t>the program, the Authority </a:t>
            </a:r>
            <a:r>
              <a:rPr lang="en-US" sz="1000" b="0" dirty="0" smtClean="0"/>
              <a:t>has spent or </a:t>
            </a:r>
            <a:r>
              <a:rPr lang="en-US" sz="1000" b="0" dirty="0"/>
              <a:t>committed </a:t>
            </a:r>
            <a:r>
              <a:rPr lang="en-US" sz="1000" b="0" dirty="0" smtClean="0"/>
              <a:t>92%, or $6.420 billion, </a:t>
            </a:r>
            <a:r>
              <a:rPr lang="en-US" sz="1000" b="0" dirty="0"/>
              <a:t>of its original $7 billion </a:t>
            </a:r>
            <a:r>
              <a:rPr lang="en-US" sz="1000" b="0" dirty="0" smtClean="0"/>
              <a:t>budget with </a:t>
            </a:r>
            <a:r>
              <a:rPr lang="en-US" sz="1000" b="0" dirty="0"/>
              <a:t>minimal impact to </a:t>
            </a:r>
            <a:r>
              <a:rPr lang="en-US" sz="1000" b="0" dirty="0" smtClean="0"/>
              <a:t>traffic</a:t>
            </a:r>
            <a:endParaRPr lang="en-US" sz="1000" b="0" dirty="0"/>
          </a:p>
          <a:p>
            <a:pPr marL="219075" indent="-219075" eaLnBrk="0" hangingPunct="0">
              <a:spcBef>
                <a:spcPts val="300"/>
              </a:spcBef>
              <a:spcAft>
                <a:spcPts val="300"/>
              </a:spcAft>
              <a:buClr>
                <a:srgbClr val="007A5E"/>
              </a:buClr>
              <a:buSzPct val="100000"/>
              <a:buFont typeface="Wingdings"/>
              <a:buChar char="n"/>
            </a:pPr>
            <a:r>
              <a:rPr lang="en-US" sz="1000" b="0" dirty="0" smtClean="0"/>
              <a:t>Program </a:t>
            </a:r>
            <a:r>
              <a:rPr lang="en-US" sz="1000" b="0" dirty="0"/>
              <a:t>includes </a:t>
            </a:r>
            <a:r>
              <a:rPr lang="en-US" sz="1000" b="0" dirty="0" smtClean="0"/>
              <a:t>37 </a:t>
            </a:r>
            <a:r>
              <a:rPr lang="en-US" sz="1000" b="0" dirty="0"/>
              <a:t>projects across the Turnpike and Parkway and is currently under budget and </a:t>
            </a:r>
            <a:r>
              <a:rPr lang="en-US" sz="1000" b="0" dirty="0" smtClean="0"/>
              <a:t>on schedule</a:t>
            </a:r>
            <a:endParaRPr lang="en-US" sz="1000" b="0" dirty="0"/>
          </a:p>
          <a:p>
            <a:pPr marL="219075" indent="-219075" eaLnBrk="0" hangingPunct="0">
              <a:spcBef>
                <a:spcPts val="300"/>
              </a:spcBef>
              <a:spcAft>
                <a:spcPts val="300"/>
              </a:spcAft>
              <a:buClr>
                <a:srgbClr val="007A5E"/>
              </a:buClr>
              <a:buSzPct val="100000"/>
              <a:buFont typeface="Wingdings"/>
              <a:buChar char="n"/>
            </a:pPr>
            <a:r>
              <a:rPr lang="en-US" sz="1000" b="0" dirty="0" smtClean="0"/>
              <a:t>Savings </a:t>
            </a:r>
            <a:r>
              <a:rPr lang="en-US" sz="1000" b="0" dirty="0"/>
              <a:t>realized due to competitive construction market has enabled additional projects to be added to the program while remaining within the $7 billion budget</a:t>
            </a:r>
          </a:p>
          <a:p>
            <a:pPr marL="457200" indent="-227013" eaLnBrk="0" hangingPunct="0">
              <a:spcBef>
                <a:spcPts val="300"/>
              </a:spcBef>
              <a:spcAft>
                <a:spcPts val="300"/>
              </a:spcAft>
              <a:buClr>
                <a:srgbClr val="007A5E"/>
              </a:buClr>
              <a:buSzPct val="100000"/>
              <a:buFont typeface="Arial"/>
              <a:buChar char="—"/>
            </a:pPr>
            <a:r>
              <a:rPr lang="en-US" sz="1000" b="0" dirty="0" smtClean="0"/>
              <a:t>Due </a:t>
            </a:r>
            <a:r>
              <a:rPr lang="en-US" sz="1000" b="0" dirty="0"/>
              <a:t>to </a:t>
            </a:r>
            <a:r>
              <a:rPr lang="en-US" sz="1000" b="0" dirty="0" smtClean="0"/>
              <a:t>these realized </a:t>
            </a:r>
            <a:r>
              <a:rPr lang="en-US" sz="1000" b="0" dirty="0"/>
              <a:t>construction costs savings, the </a:t>
            </a:r>
            <a:r>
              <a:rPr lang="en-US" sz="1000" b="0" dirty="0" smtClean="0"/>
              <a:t>second and third phases </a:t>
            </a:r>
            <a:r>
              <a:rPr lang="en-US" sz="1000" b="0" dirty="0"/>
              <a:t>of the Parkway widening program </a:t>
            </a:r>
            <a:r>
              <a:rPr lang="en-US" sz="1000" b="0" dirty="0" smtClean="0"/>
              <a:t>and the Great Egg Harbor and Drag Channel Bridges were added </a:t>
            </a:r>
            <a:r>
              <a:rPr lang="en-US" sz="1000" b="0" dirty="0"/>
              <a:t>to the </a:t>
            </a:r>
            <a:r>
              <a:rPr lang="en-US" sz="1000" b="0" dirty="0" smtClean="0"/>
              <a:t>CIP</a:t>
            </a:r>
          </a:p>
          <a:p>
            <a:pPr marL="457200" indent="-227013" eaLnBrk="0" hangingPunct="0">
              <a:spcBef>
                <a:spcPts val="300"/>
              </a:spcBef>
              <a:spcAft>
                <a:spcPts val="300"/>
              </a:spcAft>
              <a:buClr>
                <a:srgbClr val="007A5E"/>
              </a:buClr>
              <a:buSzPct val="100000"/>
              <a:buFont typeface="Arial"/>
              <a:buChar char="—"/>
            </a:pPr>
            <a:r>
              <a:rPr lang="en-US" sz="1000" b="0" dirty="0" smtClean="0"/>
              <a:t>Once the Parkway widening from MP 35-80 and other improvements from MP 83-100 are completed, one-third of the Parkway will have been reconstructed and </a:t>
            </a:r>
            <a:r>
              <a:rPr lang="en-US" sz="1000" b="0" dirty="0" smtClean="0">
                <a:effectLst/>
              </a:rPr>
              <a:t>4 of the 6 major bridges will have been </a:t>
            </a:r>
            <a:r>
              <a:rPr lang="en-US" sz="1000" b="0" dirty="0" smtClean="0"/>
              <a:t>replaced or </a:t>
            </a:r>
            <a:r>
              <a:rPr lang="en-US" sz="1000" b="0" dirty="0" smtClean="0">
                <a:effectLst/>
              </a:rPr>
              <a:t>refurbished</a:t>
            </a:r>
            <a:endParaRPr lang="en-US" sz="1000" b="0" dirty="0">
              <a:effectLst/>
            </a:endParaRPr>
          </a:p>
        </p:txBody>
      </p:sp>
      <p:sp>
        <p:nvSpPr>
          <p:cNvPr id="5" name="Slide Number Placeholder 1"/>
          <p:cNvSpPr>
            <a:spLocks noGrp="1"/>
          </p:cNvSpPr>
          <p:nvPr>
            <p:ph type="sldNum" sz="quarter" idx="10"/>
          </p:nvPr>
        </p:nvSpPr>
        <p:spPr>
          <a:xfrm>
            <a:off x="6934200" y="6459286"/>
            <a:ext cx="2133600" cy="365125"/>
          </a:xfrm>
        </p:spPr>
        <p:txBody>
          <a:bodyPr/>
          <a:lstStyle/>
          <a:p>
            <a:pPr>
              <a:defRPr/>
            </a:pPr>
            <a:fld id="{FD1A2A3C-4FDF-437D-A6CB-814049A4453E}" type="slidenum">
              <a:rPr lang="en-US"/>
              <a:pPr>
                <a:defRPr/>
              </a:pPr>
              <a:t>9</a:t>
            </a:fld>
            <a:endParaRPr lang="en-US" dirty="0"/>
          </a:p>
        </p:txBody>
      </p:sp>
      <p:sp>
        <p:nvSpPr>
          <p:cNvPr id="31746" name="Title 1"/>
          <p:cNvSpPr>
            <a:spLocks noGrp="1"/>
          </p:cNvSpPr>
          <p:nvPr>
            <p:ph type="title" idx="4294967295"/>
          </p:nvPr>
        </p:nvSpPr>
        <p:spPr>
          <a:xfrm>
            <a:off x="1295400" y="274638"/>
            <a:ext cx="7848600" cy="868362"/>
          </a:xfrm>
        </p:spPr>
        <p:txBody>
          <a:bodyPr/>
          <a:lstStyle/>
          <a:p>
            <a:pPr eaLnBrk="1" hangingPunct="1"/>
            <a:r>
              <a:rPr lang="en-US" sz="1950" dirty="0" smtClean="0">
                <a:latin typeface="Arial" charset="0"/>
                <a:cs typeface="Arial" charset="0"/>
              </a:rPr>
              <a:t>The Authority Has Committed 92% of its $7 Billion CIP</a:t>
            </a:r>
          </a:p>
        </p:txBody>
      </p:sp>
      <p:sp>
        <p:nvSpPr>
          <p:cNvPr id="12" name="TextBox 11"/>
          <p:cNvSpPr txBox="1"/>
          <p:nvPr/>
        </p:nvSpPr>
        <p:spPr>
          <a:xfrm>
            <a:off x="400167" y="6408041"/>
            <a:ext cx="8286632" cy="221359"/>
          </a:xfrm>
          <a:prstGeom prst="rect">
            <a:avLst/>
          </a:prstGeom>
          <a:noFill/>
        </p:spPr>
        <p:txBody>
          <a:bodyPr wrap="square" lIns="0" tIns="41029" rIns="0" bIns="41029" rtlCol="0">
            <a:spAutoFit/>
          </a:bodyPr>
          <a:lstStyle/>
          <a:p>
            <a:r>
              <a:rPr lang="en-US" sz="900" b="0" dirty="0"/>
              <a:t>*Parkway 35-80 Widening Program’s Budget is $</a:t>
            </a:r>
            <a:r>
              <a:rPr lang="en-US" sz="900" b="0" dirty="0" smtClean="0"/>
              <a:t>690mm</a:t>
            </a:r>
            <a:r>
              <a:rPr lang="en-US" sz="900" b="0" dirty="0"/>
              <a:t>, but $100mm was financed with BAN proceeds issued prior to the first series of bonds issued for the CIP</a:t>
            </a:r>
          </a:p>
        </p:txBody>
      </p:sp>
      <p:graphicFrame>
        <p:nvGraphicFramePr>
          <p:cNvPr id="13" name="Table 12"/>
          <p:cNvGraphicFramePr>
            <a:graphicFrameLocks noGrp="1"/>
          </p:cNvGraphicFramePr>
          <p:nvPr>
            <p:extLst>
              <p:ext uri="{D42A27DB-BD31-4B8C-83A1-F6EECF244321}">
                <p14:modId xmlns:p14="http://schemas.microsoft.com/office/powerpoint/2010/main" val="1479320574"/>
              </p:ext>
            </p:extLst>
          </p:nvPr>
        </p:nvGraphicFramePr>
        <p:xfrm>
          <a:off x="457201" y="3471499"/>
          <a:ext cx="8229600" cy="2954834"/>
        </p:xfrm>
        <a:graphic>
          <a:graphicData uri="http://schemas.openxmlformats.org/drawingml/2006/table">
            <a:tbl>
              <a:tblPr firstRow="1" bandRow="1">
                <a:pattFill prst="pct5">
                  <a:fgClr>
                    <a:srgbClr val="FFFFFF"/>
                  </a:fgClr>
                  <a:bgClr>
                    <a:srgbClr val="FFFFFF"/>
                  </a:bgClr>
                </a:pattFill>
                <a:tableStyleId>{2D5ABB26-0587-4C30-8999-92F81FD0307C}</a:tableStyleId>
              </a:tblPr>
              <a:tblGrid>
                <a:gridCol w="1523999"/>
                <a:gridCol w="1219201"/>
                <a:gridCol w="1219199"/>
                <a:gridCol w="1524001"/>
                <a:gridCol w="1371600"/>
                <a:gridCol w="1371600"/>
              </a:tblGrid>
              <a:tr h="388303">
                <a:tc>
                  <a:txBody>
                    <a:bodyPr/>
                    <a:lstStyle/>
                    <a:p>
                      <a:pPr algn="l"/>
                      <a:r>
                        <a:rPr lang="en-US" sz="1000" b="1" i="0" dirty="0" smtClean="0">
                          <a:solidFill>
                            <a:srgbClr val="000000"/>
                          </a:solidFill>
                          <a:latin typeface="Arial"/>
                        </a:rPr>
                        <a:t>Program</a:t>
                      </a:r>
                      <a:endParaRPr lang="en-US" sz="1000" b="1" i="0" dirty="0">
                        <a:solidFill>
                          <a:srgbClr val="000000"/>
                        </a:solidFill>
                        <a:latin typeface="Arial"/>
                      </a:endParaRPr>
                    </a:p>
                  </a:txBody>
                  <a:tcPr anchor="b">
                    <a:lnL>
                      <a:noFill/>
                    </a:lnL>
                    <a:lnR>
                      <a:noFill/>
                    </a:lnR>
                    <a:lnT>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lumMod val="85000"/>
                      </a:schemeClr>
                    </a:solidFill>
                  </a:tcPr>
                </a:tc>
                <a:tc>
                  <a:txBody>
                    <a:bodyPr/>
                    <a:lstStyle/>
                    <a:p>
                      <a:pPr algn="r"/>
                      <a:r>
                        <a:rPr lang="en-US" sz="1000" b="1" i="0" dirty="0" smtClean="0">
                          <a:solidFill>
                            <a:srgbClr val="000000"/>
                          </a:solidFill>
                          <a:latin typeface="Arial"/>
                        </a:rPr>
                        <a:t>Original</a:t>
                      </a:r>
                      <a:r>
                        <a:rPr lang="en-US" sz="1000" b="1" i="0" baseline="0" dirty="0" smtClean="0">
                          <a:solidFill>
                            <a:srgbClr val="000000"/>
                          </a:solidFill>
                          <a:latin typeface="Arial"/>
                        </a:rPr>
                        <a:t> Budget</a:t>
                      </a:r>
                      <a:endParaRPr lang="en-US" sz="1000" b="1" i="0" dirty="0">
                        <a:solidFill>
                          <a:srgbClr val="000000"/>
                        </a:solidFill>
                        <a:latin typeface="Arial"/>
                      </a:endParaRPr>
                    </a:p>
                  </a:txBody>
                  <a:tcPr anchor="b">
                    <a:lnL>
                      <a:noFill/>
                    </a:lnL>
                    <a:lnR>
                      <a:noFill/>
                    </a:lnR>
                    <a:lnT>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lumMod val="85000"/>
                      </a:schemeClr>
                    </a:solidFill>
                  </a:tcPr>
                </a:tc>
                <a:tc>
                  <a:txBody>
                    <a:bodyPr/>
                    <a:lstStyle/>
                    <a:p>
                      <a:pPr algn="r"/>
                      <a:r>
                        <a:rPr lang="en-US" sz="1000" b="1" i="0" dirty="0" smtClean="0">
                          <a:solidFill>
                            <a:srgbClr val="000000"/>
                          </a:solidFill>
                          <a:latin typeface="Arial"/>
                        </a:rPr>
                        <a:t>Current Budget</a:t>
                      </a:r>
                      <a:endParaRPr lang="en-US" sz="1000" b="1" i="0" dirty="0">
                        <a:solidFill>
                          <a:srgbClr val="000000"/>
                        </a:solidFill>
                        <a:latin typeface="Arial"/>
                      </a:endParaRPr>
                    </a:p>
                  </a:txBody>
                  <a:tcPr anchor="b">
                    <a:lnL>
                      <a:noFill/>
                    </a:lnL>
                    <a:lnR>
                      <a:noFill/>
                    </a:lnR>
                    <a:lnT>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lumMod val="85000"/>
                      </a:schemeClr>
                    </a:solidFill>
                  </a:tcPr>
                </a:tc>
                <a:tc>
                  <a:txBody>
                    <a:bodyPr/>
                    <a:lstStyle/>
                    <a:p>
                      <a:pPr algn="r"/>
                      <a:r>
                        <a:rPr lang="en-US" sz="1000" b="1" i="0" dirty="0" smtClean="0">
                          <a:solidFill>
                            <a:srgbClr val="000000"/>
                          </a:solidFill>
                          <a:latin typeface="Arial"/>
                        </a:rPr>
                        <a:t>Project Amount Spent or Committed to Date</a:t>
                      </a:r>
                      <a:endParaRPr lang="en-US" sz="1000" b="1" i="0" dirty="0">
                        <a:solidFill>
                          <a:srgbClr val="000000"/>
                        </a:solidFill>
                        <a:latin typeface="Arial"/>
                      </a:endParaRPr>
                    </a:p>
                  </a:txBody>
                  <a:tcPr anchor="b">
                    <a:lnL>
                      <a:noFill/>
                    </a:lnL>
                    <a:lnR>
                      <a:noFill/>
                    </a:lnR>
                    <a:lnT>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lumMod val="85000"/>
                      </a:schemeClr>
                    </a:solidFill>
                  </a:tcPr>
                </a:tc>
                <a:tc>
                  <a:txBody>
                    <a:bodyPr/>
                    <a:lstStyle/>
                    <a:p>
                      <a:pPr algn="r"/>
                      <a:r>
                        <a:rPr lang="en-US" sz="1000" b="1" i="0" dirty="0" smtClean="0">
                          <a:solidFill>
                            <a:srgbClr val="000000"/>
                          </a:solidFill>
                          <a:latin typeface="Arial"/>
                        </a:rPr>
                        <a:t>Percent Spent or Committed to Date</a:t>
                      </a:r>
                      <a:endParaRPr lang="en-US" sz="1000" b="1" i="0" dirty="0">
                        <a:solidFill>
                          <a:srgbClr val="000000"/>
                        </a:solidFill>
                        <a:latin typeface="Arial"/>
                      </a:endParaRPr>
                    </a:p>
                  </a:txBody>
                  <a:tcPr anchor="b">
                    <a:lnL>
                      <a:noFill/>
                    </a:lnL>
                    <a:lnR>
                      <a:noFill/>
                    </a:lnR>
                    <a:lnT>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lumMod val="85000"/>
                      </a:schemeClr>
                    </a:solidFill>
                  </a:tcPr>
                </a:tc>
                <a:tc>
                  <a:txBody>
                    <a:bodyPr/>
                    <a:lstStyle/>
                    <a:p>
                      <a:pPr algn="r"/>
                      <a:r>
                        <a:rPr lang="en-US" sz="1000" b="1" i="0" dirty="0" smtClean="0">
                          <a:solidFill>
                            <a:srgbClr val="000000"/>
                          </a:solidFill>
                          <a:latin typeface="Arial"/>
                        </a:rPr>
                        <a:t>Under Budget</a:t>
                      </a:r>
                      <a:r>
                        <a:rPr lang="en-US" sz="1000" b="1" i="0" baseline="0" dirty="0" smtClean="0">
                          <a:solidFill>
                            <a:srgbClr val="000000"/>
                          </a:solidFill>
                          <a:latin typeface="Arial"/>
                        </a:rPr>
                        <a:t> or Increased Scope</a:t>
                      </a:r>
                      <a:endParaRPr lang="en-US" sz="1000" b="1" i="0" dirty="0">
                        <a:solidFill>
                          <a:srgbClr val="000000"/>
                        </a:solidFill>
                        <a:latin typeface="Arial"/>
                      </a:endParaRPr>
                    </a:p>
                  </a:txBody>
                  <a:tcPr anchor="b">
                    <a:lnL>
                      <a:noFill/>
                    </a:lnL>
                    <a:lnR>
                      <a:noFill/>
                    </a:lnR>
                    <a:lnT>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lumMod val="85000"/>
                      </a:schemeClr>
                    </a:solidFill>
                  </a:tcPr>
                </a:tc>
              </a:tr>
              <a:tr h="364034">
                <a:tc>
                  <a:txBody>
                    <a:bodyPr/>
                    <a:lstStyle/>
                    <a:p>
                      <a:pPr algn="l"/>
                      <a:r>
                        <a:rPr lang="en-US" sz="900" b="0" i="0" dirty="0" smtClean="0">
                          <a:solidFill>
                            <a:srgbClr val="000000"/>
                          </a:solidFill>
                          <a:latin typeface="Arial"/>
                        </a:rPr>
                        <a:t>Turnpike Widening (Interchange</a:t>
                      </a:r>
                      <a:r>
                        <a:rPr lang="en-US" sz="900" b="0" i="0" baseline="0" dirty="0" smtClean="0">
                          <a:solidFill>
                            <a:srgbClr val="000000"/>
                          </a:solidFill>
                          <a:latin typeface="Arial"/>
                        </a:rPr>
                        <a:t> 6-9)</a:t>
                      </a:r>
                      <a:endParaRPr lang="en-US" sz="900" b="0" i="0" dirty="0">
                        <a:solidFill>
                          <a:srgbClr val="000000"/>
                        </a:solidFill>
                        <a:latin typeface="Arial"/>
                      </a:endParaRPr>
                    </a:p>
                  </a:txBody>
                  <a:tcPr anchor="ctr">
                    <a:lnT w="12700" cap="flat" cmpd="sng" algn="ctr">
                      <a:solidFill>
                        <a:schemeClr val="tx1">
                          <a:lumMod val="50000"/>
                          <a:lumOff val="50000"/>
                        </a:schemeClr>
                      </a:solidFill>
                      <a:prstDash val="solid"/>
                      <a:round/>
                      <a:headEnd type="none" w="med" len="med"/>
                      <a:tailEnd type="none" w="med" len="med"/>
                    </a:lnT>
                    <a:lnB w="6350">
                      <a:solidFill>
                        <a:srgbClr val="4D4D4D"/>
                      </a:solidFill>
                    </a:lnB>
                  </a:tcPr>
                </a:tc>
                <a:tc>
                  <a:txBody>
                    <a:bodyPr/>
                    <a:lstStyle/>
                    <a:p>
                      <a:pPr algn="r"/>
                      <a:r>
                        <a:rPr lang="en-US" sz="900" b="0" i="0" dirty="0" smtClean="0">
                          <a:solidFill>
                            <a:srgbClr val="000000"/>
                          </a:solidFill>
                          <a:latin typeface="Arial"/>
                        </a:rPr>
                        <a:t>$2,500,000,000</a:t>
                      </a:r>
                      <a:endParaRPr lang="en-US" sz="900" b="0" i="0" dirty="0">
                        <a:solidFill>
                          <a:srgbClr val="000000"/>
                        </a:solidFill>
                        <a:latin typeface="Arial"/>
                      </a:endParaRPr>
                    </a:p>
                  </a:txBody>
                  <a:tcPr anchor="ctr">
                    <a:lnT w="12700" cap="flat" cmpd="sng" algn="ctr">
                      <a:solidFill>
                        <a:schemeClr val="tx1">
                          <a:lumMod val="50000"/>
                          <a:lumOff val="50000"/>
                        </a:schemeClr>
                      </a:solidFill>
                      <a:prstDash val="solid"/>
                      <a:round/>
                      <a:headEnd type="none" w="med" len="med"/>
                      <a:tailEnd type="none" w="med" len="med"/>
                    </a:lnT>
                    <a:lnB w="6350">
                      <a:solidFill>
                        <a:srgbClr val="4D4D4D"/>
                      </a:solidFill>
                    </a:lnB>
                  </a:tcPr>
                </a:tc>
                <a:tc>
                  <a:txBody>
                    <a:bodyPr/>
                    <a:lstStyle/>
                    <a:p>
                      <a:pPr marL="0" marR="0" algn="r" defTabSz="914400" rtl="0" eaLnBrk="1" latinLnBrk="0" hangingPunct="1">
                        <a:spcBef>
                          <a:spcPts val="0"/>
                        </a:spcBef>
                        <a:spcAft>
                          <a:spcPts val="0"/>
                        </a:spcAft>
                        <a:tabLst>
                          <a:tab pos="95250" algn="l"/>
                          <a:tab pos="1009650" algn="dec"/>
                        </a:tabLst>
                      </a:pPr>
                      <a:r>
                        <a:rPr lang="en-US" sz="900" b="0" i="0" kern="1200" dirty="0">
                          <a:solidFill>
                            <a:srgbClr val="000000"/>
                          </a:solidFill>
                          <a:latin typeface="Arial"/>
                          <a:ea typeface="+mn-ea"/>
                          <a:cs typeface="+mn-cs"/>
                        </a:rPr>
                        <a:t>	</a:t>
                      </a:r>
                      <a:r>
                        <a:rPr lang="en-US" sz="900" b="0" i="0" kern="1200" dirty="0" smtClean="0">
                          <a:solidFill>
                            <a:srgbClr val="000000"/>
                          </a:solidFill>
                          <a:latin typeface="Arial"/>
                          <a:ea typeface="+mn-ea"/>
                          <a:cs typeface="+mn-cs"/>
                        </a:rPr>
                        <a:t>$2,231,399,000</a:t>
                      </a:r>
                      <a:endParaRPr lang="en-US" sz="900" b="0" i="0" kern="1200" dirty="0">
                        <a:solidFill>
                          <a:srgbClr val="000000"/>
                        </a:solidFill>
                        <a:latin typeface="Arial"/>
                        <a:ea typeface="+mn-ea"/>
                        <a:cs typeface="+mn-cs"/>
                      </a:endParaRPr>
                    </a:p>
                  </a:txBody>
                  <a:tcPr marL="68580" marR="68580" marT="0" marB="0" anchor="ctr">
                    <a:lnT w="12700" cap="flat" cmpd="sng" algn="ctr">
                      <a:solidFill>
                        <a:schemeClr val="tx1">
                          <a:lumMod val="50000"/>
                          <a:lumOff val="50000"/>
                        </a:schemeClr>
                      </a:solidFill>
                      <a:prstDash val="solid"/>
                      <a:round/>
                      <a:headEnd type="none" w="med" len="med"/>
                      <a:tailEnd type="none" w="med" len="med"/>
                    </a:lnT>
                    <a:lnB w="6350">
                      <a:solidFill>
                        <a:srgbClr val="4D4D4D"/>
                      </a:solidFill>
                    </a:lnB>
                  </a:tcPr>
                </a:tc>
                <a:tc>
                  <a:txBody>
                    <a:bodyPr/>
                    <a:lstStyle/>
                    <a:p>
                      <a:pPr marL="0" marR="0" algn="r" defTabSz="914400" rtl="0" eaLnBrk="1" latinLnBrk="0" hangingPunct="1">
                        <a:spcBef>
                          <a:spcPts val="0"/>
                        </a:spcBef>
                        <a:spcAft>
                          <a:spcPts val="0"/>
                        </a:spcAft>
                        <a:tabLst>
                          <a:tab pos="160020" algn="l"/>
                          <a:tab pos="1074420" algn="dec"/>
                        </a:tabLst>
                      </a:pPr>
                      <a:r>
                        <a:rPr lang="en-US" sz="900" b="0" i="0" kern="1200" dirty="0" smtClean="0">
                          <a:solidFill>
                            <a:srgbClr val="000000"/>
                          </a:solidFill>
                          <a:latin typeface="Arial"/>
                          <a:ea typeface="+mn-ea"/>
                          <a:cs typeface="+mn-cs"/>
                        </a:rPr>
                        <a:t>	 $2,132,257,000</a:t>
                      </a:r>
                      <a:endParaRPr lang="en-US" sz="900" b="0" i="0" kern="1200" dirty="0">
                        <a:solidFill>
                          <a:srgbClr val="000000"/>
                        </a:solidFill>
                        <a:latin typeface="Arial"/>
                        <a:ea typeface="+mn-ea"/>
                        <a:cs typeface="+mn-cs"/>
                      </a:endParaRPr>
                    </a:p>
                  </a:txBody>
                  <a:tcPr marL="68580" marR="68580" marT="0" marB="0" anchor="ctr">
                    <a:lnT w="12700" cap="flat" cmpd="sng" algn="ctr">
                      <a:solidFill>
                        <a:schemeClr val="tx1">
                          <a:lumMod val="50000"/>
                          <a:lumOff val="50000"/>
                        </a:schemeClr>
                      </a:solidFill>
                      <a:prstDash val="solid"/>
                      <a:round/>
                      <a:headEnd type="none" w="med" len="med"/>
                      <a:tailEnd type="none" w="med" len="med"/>
                    </a:lnT>
                    <a:lnB w="6350">
                      <a:solidFill>
                        <a:srgbClr val="4D4D4D"/>
                      </a:solidFill>
                    </a:lnB>
                  </a:tcPr>
                </a:tc>
                <a:tc>
                  <a:txBody>
                    <a:bodyPr/>
                    <a:lstStyle/>
                    <a:p>
                      <a:pPr algn="ctr" rtl="0" fontAlgn="ctr"/>
                      <a:r>
                        <a:rPr lang="en-US" sz="900" b="0" i="0" u="none" strike="noStrike" dirty="0">
                          <a:solidFill>
                            <a:srgbClr val="000000"/>
                          </a:solidFill>
                          <a:effectLst/>
                          <a:latin typeface="Arial"/>
                        </a:rPr>
                        <a:t>96%</a:t>
                      </a:r>
                    </a:p>
                  </a:txBody>
                  <a:tcPr marL="9525" marR="9525" marT="9525" marB="0" anchor="ctr">
                    <a:lnT w="12700" cap="flat" cmpd="sng" algn="ctr">
                      <a:solidFill>
                        <a:schemeClr val="tx1">
                          <a:lumMod val="50000"/>
                          <a:lumOff val="50000"/>
                        </a:schemeClr>
                      </a:solidFill>
                      <a:prstDash val="solid"/>
                      <a:round/>
                      <a:headEnd type="none" w="med" len="med"/>
                      <a:tailEnd type="none" w="med" len="med"/>
                    </a:lnT>
                    <a:lnB w="6350">
                      <a:solidFill>
                        <a:srgbClr val="4D4D4D"/>
                      </a:solidFill>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accent6">
                              <a:lumMod val="75000"/>
                            </a:schemeClr>
                          </a:solidFill>
                          <a:effectLst/>
                          <a:latin typeface="+mn-lt"/>
                          <a:ea typeface="+mn-ea"/>
                          <a:cs typeface="+mn-cs"/>
                          <a:sym typeface="Wingdings"/>
                        </a:rPr>
                        <a:t></a:t>
                      </a:r>
                      <a:endParaRPr lang="en-US" sz="1800" kern="1200" dirty="0" smtClean="0">
                        <a:solidFill>
                          <a:schemeClr val="accent6">
                            <a:lumMod val="75000"/>
                          </a:schemeClr>
                        </a:solidFill>
                        <a:effectLst/>
                        <a:latin typeface="+mn-lt"/>
                        <a:ea typeface="+mn-ea"/>
                        <a:cs typeface="+mn-cs"/>
                      </a:endParaRPr>
                    </a:p>
                  </a:txBody>
                  <a:tcPr>
                    <a:lnT w="12700" cap="flat" cmpd="sng" algn="ctr">
                      <a:solidFill>
                        <a:schemeClr val="tx1">
                          <a:lumMod val="50000"/>
                          <a:lumOff val="50000"/>
                        </a:schemeClr>
                      </a:solidFill>
                      <a:prstDash val="solid"/>
                      <a:round/>
                      <a:headEnd type="none" w="med" len="med"/>
                      <a:tailEnd type="none" w="med" len="med"/>
                    </a:lnT>
                    <a:lnB w="6350">
                      <a:solidFill>
                        <a:srgbClr val="4D4D4D"/>
                      </a:solidFill>
                    </a:lnB>
                  </a:tcPr>
                </a:tc>
              </a:tr>
              <a:tr h="262301">
                <a:tc>
                  <a:txBody>
                    <a:bodyPr/>
                    <a:lstStyle/>
                    <a:p>
                      <a:pPr algn="l"/>
                      <a:r>
                        <a:rPr lang="en-US" sz="900" b="0" i="0" dirty="0" smtClean="0">
                          <a:solidFill>
                            <a:srgbClr val="000000"/>
                          </a:solidFill>
                          <a:latin typeface="Arial"/>
                        </a:rPr>
                        <a:t>Bridge Improvements</a:t>
                      </a:r>
                      <a:endParaRPr lang="en-US" sz="900" b="0" i="0" dirty="0">
                        <a:solidFill>
                          <a:srgbClr val="000000"/>
                        </a:solidFill>
                        <a:latin typeface="Arial"/>
                      </a:endParaRPr>
                    </a:p>
                  </a:txBody>
                  <a:tcPr anchor="ctr">
                    <a:lnT w="6350">
                      <a:solidFill>
                        <a:srgbClr val="4D4D4D"/>
                      </a:solidFill>
                    </a:lnT>
                    <a:lnB w="6350" cap="flat" cmpd="sng" algn="ctr">
                      <a:solidFill>
                        <a:srgbClr val="4D4D4D"/>
                      </a:solidFill>
                      <a:prstDash val="solid"/>
                      <a:round/>
                      <a:headEnd type="none" w="med" len="med"/>
                      <a:tailEnd type="none" w="med" len="med"/>
                    </a:lnB>
                  </a:tcPr>
                </a:tc>
                <a:tc>
                  <a:txBody>
                    <a:bodyPr/>
                    <a:lstStyle/>
                    <a:p>
                      <a:pPr algn="r"/>
                      <a:r>
                        <a:rPr lang="en-US" sz="900" b="0" i="0" dirty="0" smtClean="0">
                          <a:solidFill>
                            <a:srgbClr val="000000"/>
                          </a:solidFill>
                          <a:latin typeface="Arial"/>
                        </a:rPr>
                        <a:t>1,775,000,000</a:t>
                      </a:r>
                      <a:endParaRPr lang="en-US" sz="900" b="0" i="0" dirty="0">
                        <a:solidFill>
                          <a:srgbClr val="000000"/>
                        </a:solidFill>
                        <a:latin typeface="Arial"/>
                      </a:endParaRPr>
                    </a:p>
                  </a:txBody>
                  <a:tcPr anchor="ctr">
                    <a:lnT w="6350">
                      <a:solidFill>
                        <a:srgbClr val="4D4D4D"/>
                      </a:solidFill>
                    </a:lnT>
                    <a:lnB w="6350" cap="flat" cmpd="sng" algn="ctr">
                      <a:solidFill>
                        <a:srgbClr val="4D4D4D"/>
                      </a:solidFill>
                      <a:prstDash val="solid"/>
                      <a:round/>
                      <a:headEnd type="none" w="med" len="med"/>
                      <a:tailEnd type="none" w="med" len="med"/>
                    </a:lnB>
                  </a:tcPr>
                </a:tc>
                <a:tc>
                  <a:txBody>
                    <a:bodyPr/>
                    <a:lstStyle/>
                    <a:p>
                      <a:pPr marL="0" marR="0" algn="r" defTabSz="914400" rtl="0" eaLnBrk="1" latinLnBrk="0" hangingPunct="1">
                        <a:spcBef>
                          <a:spcPts val="0"/>
                        </a:spcBef>
                        <a:spcAft>
                          <a:spcPts val="0"/>
                        </a:spcAft>
                        <a:tabLst>
                          <a:tab pos="95250" algn="l"/>
                          <a:tab pos="1009650" algn="dec"/>
                        </a:tabLst>
                      </a:pPr>
                      <a:r>
                        <a:rPr lang="en-US" sz="900" b="0" i="0" kern="1200" dirty="0">
                          <a:solidFill>
                            <a:srgbClr val="000000"/>
                          </a:solidFill>
                          <a:latin typeface="Arial"/>
                          <a:ea typeface="+mn-ea"/>
                          <a:cs typeface="+mn-cs"/>
                        </a:rPr>
                        <a:t>		</a:t>
                      </a:r>
                      <a:r>
                        <a:rPr lang="en-US" sz="900" b="0" i="0" kern="1200" dirty="0" smtClean="0">
                          <a:solidFill>
                            <a:srgbClr val="000000"/>
                          </a:solidFill>
                          <a:latin typeface="Arial"/>
                          <a:ea typeface="+mn-ea"/>
                          <a:cs typeface="+mn-cs"/>
                        </a:rPr>
                        <a:t>1,682,762,000</a:t>
                      </a:r>
                      <a:endParaRPr lang="en-US" sz="900" b="0" i="0" kern="1200" dirty="0">
                        <a:solidFill>
                          <a:srgbClr val="000000"/>
                        </a:solidFill>
                        <a:latin typeface="Arial"/>
                        <a:ea typeface="+mn-ea"/>
                        <a:cs typeface="+mn-cs"/>
                      </a:endParaRPr>
                    </a:p>
                  </a:txBody>
                  <a:tcPr marL="68580" marR="68580" marT="0" marB="0" anchor="ctr">
                    <a:lnT w="6350">
                      <a:solidFill>
                        <a:srgbClr val="4D4D4D"/>
                      </a:solidFill>
                    </a:lnT>
                    <a:lnB w="6350" cap="flat" cmpd="sng" algn="ctr">
                      <a:solidFill>
                        <a:srgbClr val="4D4D4D"/>
                      </a:solidFill>
                      <a:prstDash val="solid"/>
                      <a:round/>
                      <a:headEnd type="none" w="med" len="med"/>
                      <a:tailEnd type="none" w="med" len="med"/>
                    </a:lnB>
                  </a:tcPr>
                </a:tc>
                <a:tc>
                  <a:txBody>
                    <a:bodyPr/>
                    <a:lstStyle/>
                    <a:p>
                      <a:pPr marL="0" marR="0" algn="r" defTabSz="914400" rtl="0" eaLnBrk="1" latinLnBrk="0" hangingPunct="1">
                        <a:spcBef>
                          <a:spcPts val="0"/>
                        </a:spcBef>
                        <a:spcAft>
                          <a:spcPts val="0"/>
                        </a:spcAft>
                        <a:tabLst>
                          <a:tab pos="160020" algn="l"/>
                          <a:tab pos="1074420" algn="dec"/>
                        </a:tabLst>
                      </a:pPr>
                      <a:r>
                        <a:rPr lang="en-US" sz="900" b="0" i="0" kern="1200" dirty="0">
                          <a:solidFill>
                            <a:srgbClr val="000000"/>
                          </a:solidFill>
                          <a:latin typeface="Arial"/>
                          <a:ea typeface="+mn-ea"/>
                          <a:cs typeface="+mn-cs"/>
                        </a:rPr>
                        <a:t>		</a:t>
                      </a:r>
                      <a:r>
                        <a:rPr lang="en-US" sz="900" b="0" i="0" kern="1200" dirty="0" smtClean="0">
                          <a:solidFill>
                            <a:srgbClr val="000000"/>
                          </a:solidFill>
                          <a:latin typeface="Arial"/>
                          <a:ea typeface="+mn-ea"/>
                          <a:cs typeface="+mn-cs"/>
                        </a:rPr>
                        <a:t>1,387,921,000</a:t>
                      </a:r>
                      <a:endParaRPr lang="en-US" sz="900" b="0" i="0" kern="1200" dirty="0">
                        <a:solidFill>
                          <a:srgbClr val="000000"/>
                        </a:solidFill>
                        <a:latin typeface="Arial"/>
                        <a:ea typeface="+mn-ea"/>
                        <a:cs typeface="+mn-cs"/>
                      </a:endParaRPr>
                    </a:p>
                  </a:txBody>
                  <a:tcPr marL="68580" marR="68580" marT="0" marB="0" anchor="ctr">
                    <a:lnT w="6350">
                      <a:solidFill>
                        <a:srgbClr val="4D4D4D"/>
                      </a:solidFill>
                    </a:lnT>
                    <a:lnB w="6350" cap="flat" cmpd="sng" algn="ctr">
                      <a:solidFill>
                        <a:srgbClr val="4D4D4D"/>
                      </a:solidFill>
                      <a:prstDash val="solid"/>
                      <a:round/>
                      <a:headEnd type="none" w="med" len="med"/>
                      <a:tailEnd type="none" w="med" len="med"/>
                    </a:lnB>
                  </a:tcPr>
                </a:tc>
                <a:tc>
                  <a:txBody>
                    <a:bodyPr/>
                    <a:lstStyle/>
                    <a:p>
                      <a:pPr algn="ctr" rtl="0" fontAlgn="ctr"/>
                      <a:r>
                        <a:rPr lang="en-US" sz="900" b="0" i="0" u="none" strike="noStrike" dirty="0" smtClean="0">
                          <a:solidFill>
                            <a:srgbClr val="000000"/>
                          </a:solidFill>
                          <a:effectLst/>
                          <a:latin typeface="Arial"/>
                        </a:rPr>
                        <a:t>82%</a:t>
                      </a:r>
                      <a:endParaRPr lang="en-US" sz="900" b="0" i="0" u="none" strike="noStrike" dirty="0">
                        <a:solidFill>
                          <a:srgbClr val="000000"/>
                        </a:solidFill>
                        <a:effectLst/>
                        <a:latin typeface="Arial"/>
                      </a:endParaRPr>
                    </a:p>
                  </a:txBody>
                  <a:tcPr marL="9525" marR="9525" marT="9525" marB="0" anchor="ctr">
                    <a:lnT w="6350">
                      <a:solidFill>
                        <a:srgbClr val="4D4D4D"/>
                      </a:solidFill>
                    </a:lnT>
                    <a:lnB w="6350" cap="flat" cmpd="sng" algn="ctr">
                      <a:solidFill>
                        <a:srgbClr val="4D4D4D"/>
                      </a:solidFill>
                      <a:prstDash val="solid"/>
                      <a:round/>
                      <a:headEnd type="none" w="med" len="med"/>
                      <a:tailEnd type="none" w="med" len="med"/>
                    </a:lnB>
                  </a:tcPr>
                </a:tc>
                <a:tc>
                  <a:txBody>
                    <a:bodyPr/>
                    <a:lstStyle/>
                    <a:p>
                      <a:pPr algn="ctr"/>
                      <a:r>
                        <a:rPr lang="en-US" sz="1800" kern="1200" dirty="0" smtClean="0">
                          <a:solidFill>
                            <a:schemeClr val="accent6">
                              <a:lumMod val="75000"/>
                            </a:schemeClr>
                          </a:solidFill>
                          <a:effectLst/>
                          <a:latin typeface="+mn-lt"/>
                          <a:ea typeface="+mn-ea"/>
                          <a:cs typeface="+mn-cs"/>
                          <a:sym typeface="Wingdings"/>
                        </a:rPr>
                        <a:t></a:t>
                      </a:r>
                      <a:endParaRPr lang="en-US" sz="1800" b="0" i="0" dirty="0">
                        <a:solidFill>
                          <a:srgbClr val="000000"/>
                        </a:solidFill>
                        <a:latin typeface="Arial"/>
                      </a:endParaRPr>
                    </a:p>
                  </a:txBody>
                  <a:tcPr>
                    <a:lnT w="6350">
                      <a:solidFill>
                        <a:srgbClr val="4D4D4D"/>
                      </a:solidFill>
                    </a:lnT>
                    <a:lnB w="6350" cap="flat" cmpd="sng" algn="ctr">
                      <a:solidFill>
                        <a:srgbClr val="4D4D4D"/>
                      </a:solidFill>
                      <a:prstDash val="solid"/>
                      <a:round/>
                      <a:headEnd type="none" w="med" len="med"/>
                      <a:tailEnd type="none" w="med" len="med"/>
                    </a:lnB>
                  </a:tcPr>
                </a:tc>
              </a:tr>
              <a:tr h="277541">
                <a:tc>
                  <a:txBody>
                    <a:bodyPr/>
                    <a:lstStyle/>
                    <a:p>
                      <a:pPr algn="l"/>
                      <a:r>
                        <a:rPr lang="en-US" sz="900" b="0" i="0" dirty="0" smtClean="0">
                          <a:solidFill>
                            <a:srgbClr val="000000"/>
                          </a:solidFill>
                          <a:latin typeface="Arial"/>
                        </a:rPr>
                        <a:t>Interchange Improvements</a:t>
                      </a:r>
                      <a:endParaRPr lang="en-US" sz="900" b="0" i="0" dirty="0">
                        <a:solidFill>
                          <a:srgbClr val="000000"/>
                        </a:solidFill>
                        <a:latin typeface="Arial"/>
                      </a:endParaRPr>
                    </a:p>
                  </a:txBody>
                  <a:tcPr anchor="ctr">
                    <a:lnT w="6350">
                      <a:solidFill>
                        <a:srgbClr val="4D4D4D"/>
                      </a:solidFill>
                    </a:lnT>
                    <a:lnB w="6350">
                      <a:solidFill>
                        <a:srgbClr val="4D4D4D"/>
                      </a:solidFill>
                    </a:lnB>
                  </a:tcPr>
                </a:tc>
                <a:tc>
                  <a:txBody>
                    <a:bodyPr/>
                    <a:lstStyle/>
                    <a:p>
                      <a:pPr algn="r"/>
                      <a:r>
                        <a:rPr lang="en-US" sz="900" b="0" i="0" dirty="0" smtClean="0">
                          <a:solidFill>
                            <a:srgbClr val="000000"/>
                          </a:solidFill>
                          <a:latin typeface="Arial"/>
                        </a:rPr>
                        <a:t>960,000,000</a:t>
                      </a:r>
                      <a:endParaRPr lang="en-US" sz="900" b="0" i="0" dirty="0">
                        <a:solidFill>
                          <a:srgbClr val="000000"/>
                        </a:solidFill>
                        <a:latin typeface="Arial"/>
                      </a:endParaRPr>
                    </a:p>
                  </a:txBody>
                  <a:tcPr anchor="ctr">
                    <a:lnT w="6350">
                      <a:solidFill>
                        <a:srgbClr val="4D4D4D"/>
                      </a:solidFill>
                    </a:lnT>
                    <a:lnB w="6350">
                      <a:solidFill>
                        <a:srgbClr val="4D4D4D"/>
                      </a:solidFill>
                    </a:lnB>
                  </a:tcPr>
                </a:tc>
                <a:tc>
                  <a:txBody>
                    <a:bodyPr/>
                    <a:lstStyle/>
                    <a:p>
                      <a:pPr marL="0" marR="0" algn="r" defTabSz="914400" rtl="0" eaLnBrk="1" latinLnBrk="0" hangingPunct="1">
                        <a:spcBef>
                          <a:spcPts val="0"/>
                        </a:spcBef>
                        <a:spcAft>
                          <a:spcPts val="0"/>
                        </a:spcAft>
                        <a:tabLst>
                          <a:tab pos="95250" algn="l"/>
                          <a:tab pos="1009650" algn="dec"/>
                        </a:tabLst>
                      </a:pPr>
                      <a:r>
                        <a:rPr lang="en-US" sz="900" b="0" i="0" kern="1200" dirty="0">
                          <a:solidFill>
                            <a:srgbClr val="000000"/>
                          </a:solidFill>
                          <a:latin typeface="Arial"/>
                          <a:ea typeface="+mn-ea"/>
                          <a:cs typeface="+mn-cs"/>
                        </a:rPr>
                        <a:t>		</a:t>
                      </a:r>
                      <a:r>
                        <a:rPr lang="en-US" sz="900" b="0" i="0" kern="1200" dirty="0" smtClean="0">
                          <a:solidFill>
                            <a:srgbClr val="000000"/>
                          </a:solidFill>
                          <a:latin typeface="Arial"/>
                          <a:ea typeface="+mn-ea"/>
                          <a:cs typeface="+mn-cs"/>
                        </a:rPr>
                        <a:t>1,026,431,000</a:t>
                      </a:r>
                      <a:endParaRPr lang="en-US" sz="900" b="0" i="0" kern="1200" dirty="0">
                        <a:solidFill>
                          <a:srgbClr val="000000"/>
                        </a:solidFill>
                        <a:latin typeface="Arial"/>
                        <a:ea typeface="+mn-ea"/>
                        <a:cs typeface="+mn-cs"/>
                      </a:endParaRPr>
                    </a:p>
                  </a:txBody>
                  <a:tcPr marL="68580" marR="68580" marT="0" marB="0" anchor="ctr">
                    <a:lnT w="6350">
                      <a:solidFill>
                        <a:srgbClr val="4D4D4D"/>
                      </a:solidFill>
                    </a:lnT>
                    <a:lnB w="6350">
                      <a:solidFill>
                        <a:srgbClr val="4D4D4D"/>
                      </a:solidFill>
                    </a:lnB>
                  </a:tcPr>
                </a:tc>
                <a:tc>
                  <a:txBody>
                    <a:bodyPr/>
                    <a:lstStyle/>
                    <a:p>
                      <a:pPr marL="0" marR="0" algn="r" defTabSz="914400" rtl="0" eaLnBrk="1" latinLnBrk="0" hangingPunct="1">
                        <a:spcBef>
                          <a:spcPts val="0"/>
                        </a:spcBef>
                        <a:spcAft>
                          <a:spcPts val="0"/>
                        </a:spcAft>
                        <a:tabLst>
                          <a:tab pos="160020" algn="l"/>
                          <a:tab pos="1074420" algn="dec"/>
                        </a:tabLst>
                      </a:pPr>
                      <a:r>
                        <a:rPr lang="en-US" sz="900" b="0" i="0" kern="1200" dirty="0">
                          <a:solidFill>
                            <a:srgbClr val="000000"/>
                          </a:solidFill>
                          <a:latin typeface="Arial"/>
                          <a:ea typeface="+mn-ea"/>
                          <a:cs typeface="+mn-cs"/>
                        </a:rPr>
                        <a:t>		</a:t>
                      </a:r>
                      <a:r>
                        <a:rPr lang="en-US" sz="900" b="0" i="0" kern="1200" dirty="0" smtClean="0">
                          <a:solidFill>
                            <a:srgbClr val="000000"/>
                          </a:solidFill>
                          <a:latin typeface="Arial"/>
                          <a:ea typeface="+mn-ea"/>
                          <a:cs typeface="+mn-cs"/>
                        </a:rPr>
                        <a:t>936,032,000</a:t>
                      </a:r>
                      <a:endParaRPr lang="en-US" sz="900" b="0" i="0" kern="1200" dirty="0">
                        <a:solidFill>
                          <a:srgbClr val="000000"/>
                        </a:solidFill>
                        <a:latin typeface="Arial"/>
                        <a:ea typeface="+mn-ea"/>
                        <a:cs typeface="+mn-cs"/>
                      </a:endParaRPr>
                    </a:p>
                  </a:txBody>
                  <a:tcPr marL="68580" marR="68580" marT="0" marB="0" anchor="ctr">
                    <a:lnT w="6350">
                      <a:solidFill>
                        <a:srgbClr val="4D4D4D"/>
                      </a:solidFill>
                    </a:lnT>
                    <a:lnB w="6350">
                      <a:solidFill>
                        <a:srgbClr val="4D4D4D"/>
                      </a:solidFill>
                    </a:lnB>
                  </a:tcPr>
                </a:tc>
                <a:tc>
                  <a:txBody>
                    <a:bodyPr/>
                    <a:lstStyle/>
                    <a:p>
                      <a:pPr algn="ctr" rtl="0" fontAlgn="ctr"/>
                      <a:r>
                        <a:rPr lang="en-US" sz="900" b="0" i="0" u="none" strike="noStrike" dirty="0" smtClean="0">
                          <a:solidFill>
                            <a:srgbClr val="000000"/>
                          </a:solidFill>
                          <a:effectLst/>
                          <a:latin typeface="Arial"/>
                        </a:rPr>
                        <a:t>91%</a:t>
                      </a:r>
                      <a:endParaRPr lang="en-US" sz="900" b="0" i="0" u="none" strike="noStrike" dirty="0">
                        <a:solidFill>
                          <a:srgbClr val="000000"/>
                        </a:solidFill>
                        <a:effectLst/>
                        <a:latin typeface="Arial"/>
                      </a:endParaRPr>
                    </a:p>
                  </a:txBody>
                  <a:tcPr marL="9525" marR="9525" marT="9525" marB="0" anchor="ctr">
                    <a:lnT w="6350">
                      <a:solidFill>
                        <a:srgbClr val="4D4D4D"/>
                      </a:solidFill>
                    </a:lnT>
                    <a:lnB w="6350">
                      <a:solidFill>
                        <a:srgbClr val="4D4D4D"/>
                      </a:solidFill>
                    </a:lnB>
                  </a:tcPr>
                </a:tc>
                <a:tc>
                  <a:txBody>
                    <a:bodyPr/>
                    <a:lstStyle/>
                    <a:p>
                      <a:pPr algn="ctr"/>
                      <a:r>
                        <a:rPr lang="en-US" sz="1800" kern="1200" dirty="0" smtClean="0">
                          <a:solidFill>
                            <a:schemeClr val="accent6">
                              <a:lumMod val="75000"/>
                            </a:schemeClr>
                          </a:solidFill>
                          <a:effectLst/>
                          <a:latin typeface="+mn-lt"/>
                          <a:ea typeface="+mn-ea"/>
                          <a:cs typeface="+mn-cs"/>
                          <a:sym typeface="Wingdings"/>
                        </a:rPr>
                        <a:t></a:t>
                      </a:r>
                      <a:endParaRPr lang="en-US" sz="1800" b="0" i="0" dirty="0">
                        <a:solidFill>
                          <a:srgbClr val="000000"/>
                        </a:solidFill>
                        <a:latin typeface="Arial"/>
                      </a:endParaRPr>
                    </a:p>
                  </a:txBody>
                  <a:tcPr>
                    <a:lnT w="6350">
                      <a:solidFill>
                        <a:srgbClr val="4D4D4D"/>
                      </a:solidFill>
                    </a:lnT>
                    <a:lnB w="6350">
                      <a:solidFill>
                        <a:srgbClr val="4D4D4D"/>
                      </a:solidFill>
                    </a:lnB>
                  </a:tcPr>
                </a:tc>
              </a:tr>
              <a:tr h="292781">
                <a:tc>
                  <a:txBody>
                    <a:bodyPr/>
                    <a:lstStyle/>
                    <a:p>
                      <a:pPr algn="l"/>
                      <a:r>
                        <a:rPr lang="en-US" sz="900" b="0" i="0" dirty="0" smtClean="0">
                          <a:solidFill>
                            <a:srgbClr val="000000"/>
                          </a:solidFill>
                          <a:latin typeface="Arial"/>
                        </a:rPr>
                        <a:t>Roadway Improvements</a:t>
                      </a:r>
                      <a:endParaRPr lang="en-US" sz="900" b="0" i="0" dirty="0">
                        <a:solidFill>
                          <a:srgbClr val="000000"/>
                        </a:solidFill>
                        <a:latin typeface="Arial"/>
                      </a:endParaRPr>
                    </a:p>
                  </a:txBody>
                  <a:tcPr anchor="ctr">
                    <a:lnT w="6350" cap="flat" cmpd="sng" algn="ctr">
                      <a:solidFill>
                        <a:srgbClr val="4D4D4D"/>
                      </a:solidFill>
                      <a:prstDash val="solid"/>
                      <a:round/>
                      <a:headEnd type="none" w="med" len="med"/>
                      <a:tailEnd type="none" w="med" len="med"/>
                    </a:lnT>
                    <a:lnB w="6350">
                      <a:solidFill>
                        <a:srgbClr val="4D4D4D"/>
                      </a:solidFill>
                    </a:lnB>
                  </a:tcPr>
                </a:tc>
                <a:tc>
                  <a:txBody>
                    <a:bodyPr/>
                    <a:lstStyle/>
                    <a:p>
                      <a:pPr algn="r"/>
                      <a:r>
                        <a:rPr lang="en-US" sz="900" b="0" i="0" dirty="0" smtClean="0">
                          <a:solidFill>
                            <a:srgbClr val="000000"/>
                          </a:solidFill>
                          <a:latin typeface="Arial"/>
                        </a:rPr>
                        <a:t>990,000,000</a:t>
                      </a:r>
                      <a:endParaRPr lang="en-US" sz="900" b="0" i="0" dirty="0">
                        <a:solidFill>
                          <a:srgbClr val="000000"/>
                        </a:solidFill>
                        <a:latin typeface="Arial"/>
                      </a:endParaRPr>
                    </a:p>
                  </a:txBody>
                  <a:tcPr anchor="ctr">
                    <a:lnT w="6350" cap="flat" cmpd="sng" algn="ctr">
                      <a:solidFill>
                        <a:srgbClr val="4D4D4D"/>
                      </a:solidFill>
                      <a:prstDash val="solid"/>
                      <a:round/>
                      <a:headEnd type="none" w="med" len="med"/>
                      <a:tailEnd type="none" w="med" len="med"/>
                    </a:lnT>
                    <a:lnB w="6350">
                      <a:solidFill>
                        <a:srgbClr val="4D4D4D"/>
                      </a:solidFill>
                    </a:lnB>
                  </a:tcPr>
                </a:tc>
                <a:tc>
                  <a:txBody>
                    <a:bodyPr/>
                    <a:lstStyle/>
                    <a:p>
                      <a:pPr marL="0" marR="0" algn="r" defTabSz="914400" rtl="0" eaLnBrk="1" latinLnBrk="0" hangingPunct="1">
                        <a:spcBef>
                          <a:spcPts val="0"/>
                        </a:spcBef>
                        <a:spcAft>
                          <a:spcPts val="0"/>
                        </a:spcAft>
                        <a:tabLst>
                          <a:tab pos="95250" algn="l"/>
                          <a:tab pos="1009650" algn="dec"/>
                        </a:tabLst>
                      </a:pPr>
                      <a:r>
                        <a:rPr lang="en-US" sz="900" b="0" i="0" kern="1200" dirty="0">
                          <a:solidFill>
                            <a:srgbClr val="000000"/>
                          </a:solidFill>
                          <a:latin typeface="Arial"/>
                          <a:ea typeface="+mn-ea"/>
                          <a:cs typeface="+mn-cs"/>
                        </a:rPr>
                        <a:t>		</a:t>
                      </a:r>
                      <a:r>
                        <a:rPr lang="en-US" sz="900" b="0" i="0" kern="1200" dirty="0" smtClean="0">
                          <a:solidFill>
                            <a:srgbClr val="000000"/>
                          </a:solidFill>
                          <a:latin typeface="Arial"/>
                          <a:ea typeface="+mn-ea"/>
                          <a:cs typeface="+mn-cs"/>
                        </a:rPr>
                        <a:t>816,783,000</a:t>
                      </a:r>
                      <a:endParaRPr lang="en-US" sz="900" b="0" i="0" kern="1200" dirty="0">
                        <a:solidFill>
                          <a:srgbClr val="000000"/>
                        </a:solidFill>
                        <a:latin typeface="Arial"/>
                        <a:ea typeface="+mn-ea"/>
                        <a:cs typeface="+mn-cs"/>
                      </a:endParaRPr>
                    </a:p>
                  </a:txBody>
                  <a:tcPr marL="68580" marR="68580" marT="0" marB="0" anchor="ctr">
                    <a:lnT w="6350" cap="flat" cmpd="sng" algn="ctr">
                      <a:solidFill>
                        <a:srgbClr val="4D4D4D"/>
                      </a:solidFill>
                      <a:prstDash val="solid"/>
                      <a:round/>
                      <a:headEnd type="none" w="med" len="med"/>
                      <a:tailEnd type="none" w="med" len="med"/>
                    </a:lnT>
                    <a:lnB w="6350">
                      <a:solidFill>
                        <a:srgbClr val="4D4D4D"/>
                      </a:solidFill>
                    </a:lnB>
                  </a:tcPr>
                </a:tc>
                <a:tc>
                  <a:txBody>
                    <a:bodyPr/>
                    <a:lstStyle/>
                    <a:p>
                      <a:pPr marL="0" marR="0" algn="r">
                        <a:spcBef>
                          <a:spcPts val="0"/>
                        </a:spcBef>
                        <a:spcAft>
                          <a:spcPts val="0"/>
                        </a:spcAft>
                        <a:tabLst>
                          <a:tab pos="160020" algn="l"/>
                          <a:tab pos="1074420" algn="dec"/>
                        </a:tabLst>
                      </a:pPr>
                      <a:r>
                        <a:rPr lang="en-US" sz="900" b="0" i="0" kern="1200" dirty="0">
                          <a:solidFill>
                            <a:srgbClr val="000000"/>
                          </a:solidFill>
                          <a:latin typeface="Arial"/>
                          <a:ea typeface="+mn-ea"/>
                          <a:cs typeface="+mn-cs"/>
                        </a:rPr>
                        <a:t>		</a:t>
                      </a:r>
                      <a:r>
                        <a:rPr lang="en-US" sz="900" b="0" i="0" kern="1200" dirty="0" smtClean="0">
                          <a:solidFill>
                            <a:srgbClr val="000000"/>
                          </a:solidFill>
                          <a:latin typeface="Arial"/>
                          <a:ea typeface="+mn-ea"/>
                          <a:cs typeface="+mn-cs"/>
                        </a:rPr>
                        <a:t>793,746,000</a:t>
                      </a:r>
                      <a:endParaRPr lang="en-US" sz="900" b="0" i="0" kern="1200" dirty="0">
                        <a:solidFill>
                          <a:srgbClr val="000000"/>
                        </a:solidFill>
                        <a:latin typeface="Arial"/>
                        <a:ea typeface="+mn-ea"/>
                        <a:cs typeface="+mn-cs"/>
                      </a:endParaRPr>
                    </a:p>
                  </a:txBody>
                  <a:tcPr marL="68580" marR="68580" marT="0" marB="0" anchor="ctr">
                    <a:lnT w="6350" cap="flat" cmpd="sng" algn="ctr">
                      <a:solidFill>
                        <a:srgbClr val="4D4D4D"/>
                      </a:solidFill>
                      <a:prstDash val="solid"/>
                      <a:round/>
                      <a:headEnd type="none" w="med" len="med"/>
                      <a:tailEnd type="none" w="med" len="med"/>
                    </a:lnT>
                    <a:lnB w="6350">
                      <a:solidFill>
                        <a:srgbClr val="4D4D4D"/>
                      </a:solidFill>
                    </a:lnB>
                  </a:tcPr>
                </a:tc>
                <a:tc>
                  <a:txBody>
                    <a:bodyPr/>
                    <a:lstStyle/>
                    <a:p>
                      <a:pPr algn="ctr" rtl="0" fontAlgn="ctr"/>
                      <a:r>
                        <a:rPr lang="en-US" sz="900" b="0" i="0" u="none" strike="noStrike" dirty="0" smtClean="0">
                          <a:solidFill>
                            <a:srgbClr val="000000"/>
                          </a:solidFill>
                          <a:effectLst/>
                          <a:latin typeface="Arial"/>
                        </a:rPr>
                        <a:t>97%</a:t>
                      </a:r>
                      <a:endParaRPr lang="en-US" sz="900" b="0" i="0" u="none" strike="noStrike" dirty="0">
                        <a:solidFill>
                          <a:srgbClr val="000000"/>
                        </a:solidFill>
                        <a:effectLst/>
                        <a:latin typeface="Arial"/>
                      </a:endParaRPr>
                    </a:p>
                  </a:txBody>
                  <a:tcPr marL="9525" marR="9525" marT="9525" marB="0" anchor="ctr">
                    <a:lnT w="6350" cap="flat" cmpd="sng" algn="ctr">
                      <a:solidFill>
                        <a:srgbClr val="4D4D4D"/>
                      </a:solidFill>
                      <a:prstDash val="solid"/>
                      <a:round/>
                      <a:headEnd type="none" w="med" len="med"/>
                      <a:tailEnd type="none" w="med" len="med"/>
                    </a:lnT>
                    <a:lnB w="6350">
                      <a:solidFill>
                        <a:srgbClr val="4D4D4D"/>
                      </a:solidFill>
                    </a:lnB>
                  </a:tcPr>
                </a:tc>
                <a:tc>
                  <a:txBody>
                    <a:bodyPr/>
                    <a:lstStyle/>
                    <a:p>
                      <a:pPr algn="ctr"/>
                      <a:r>
                        <a:rPr lang="en-US" sz="1800" kern="1200" dirty="0" smtClean="0">
                          <a:solidFill>
                            <a:schemeClr val="accent6">
                              <a:lumMod val="75000"/>
                            </a:schemeClr>
                          </a:solidFill>
                          <a:effectLst/>
                          <a:latin typeface="+mn-lt"/>
                          <a:ea typeface="+mn-ea"/>
                          <a:cs typeface="+mn-cs"/>
                          <a:sym typeface="Wingdings"/>
                        </a:rPr>
                        <a:t></a:t>
                      </a:r>
                      <a:endParaRPr lang="en-US" sz="1800" b="0" i="0" dirty="0">
                        <a:solidFill>
                          <a:srgbClr val="000000"/>
                        </a:solidFill>
                        <a:latin typeface="Arial"/>
                      </a:endParaRPr>
                    </a:p>
                  </a:txBody>
                  <a:tcPr>
                    <a:lnT w="6350" cap="flat" cmpd="sng" algn="ctr">
                      <a:solidFill>
                        <a:srgbClr val="4D4D4D"/>
                      </a:solidFill>
                      <a:prstDash val="solid"/>
                      <a:round/>
                      <a:headEnd type="none" w="med" len="med"/>
                      <a:tailEnd type="none" w="med" len="med"/>
                    </a:lnT>
                    <a:lnB w="6350">
                      <a:solidFill>
                        <a:srgbClr val="4D4D4D"/>
                      </a:solidFill>
                    </a:lnB>
                  </a:tcPr>
                </a:tc>
              </a:tr>
              <a:tr h="308021">
                <a:tc>
                  <a:txBody>
                    <a:bodyPr/>
                    <a:lstStyle/>
                    <a:p>
                      <a:pPr algn="l"/>
                      <a:r>
                        <a:rPr lang="en-US" sz="900" b="0" i="0" dirty="0" smtClean="0">
                          <a:solidFill>
                            <a:srgbClr val="000000"/>
                          </a:solidFill>
                          <a:latin typeface="Arial"/>
                        </a:rPr>
                        <a:t>Facilities Improvements</a:t>
                      </a:r>
                      <a:endParaRPr lang="en-US" sz="900" b="0" i="0" dirty="0">
                        <a:solidFill>
                          <a:srgbClr val="000000"/>
                        </a:solidFill>
                        <a:latin typeface="Arial"/>
                      </a:endParaRPr>
                    </a:p>
                  </a:txBody>
                  <a:tcPr anchor="ctr">
                    <a:lnT w="6350">
                      <a:solidFill>
                        <a:srgbClr val="4D4D4D"/>
                      </a:solidFill>
                    </a:lnT>
                    <a:lnB w="6350">
                      <a:solidFill>
                        <a:srgbClr val="4D4D4D"/>
                      </a:solidFill>
                    </a:lnB>
                  </a:tcPr>
                </a:tc>
                <a:tc>
                  <a:txBody>
                    <a:bodyPr/>
                    <a:lstStyle/>
                    <a:p>
                      <a:pPr algn="r"/>
                      <a:r>
                        <a:rPr lang="en-US" sz="900" b="0" i="0" dirty="0" smtClean="0">
                          <a:solidFill>
                            <a:srgbClr val="000000"/>
                          </a:solidFill>
                          <a:latin typeface="Arial"/>
                        </a:rPr>
                        <a:t>575,000,000</a:t>
                      </a:r>
                      <a:endParaRPr lang="en-US" sz="900" b="0" i="0" dirty="0">
                        <a:solidFill>
                          <a:srgbClr val="000000"/>
                        </a:solidFill>
                        <a:latin typeface="Arial"/>
                      </a:endParaRPr>
                    </a:p>
                  </a:txBody>
                  <a:tcPr anchor="ctr">
                    <a:lnT w="6350">
                      <a:solidFill>
                        <a:srgbClr val="4D4D4D"/>
                      </a:solidFill>
                    </a:lnT>
                    <a:lnB w="6350">
                      <a:solidFill>
                        <a:srgbClr val="4D4D4D"/>
                      </a:solidFill>
                    </a:lnB>
                  </a:tcPr>
                </a:tc>
                <a:tc>
                  <a:txBody>
                    <a:bodyPr/>
                    <a:lstStyle/>
                    <a:p>
                      <a:pPr marL="0" marR="0" algn="r" defTabSz="914400" rtl="0" eaLnBrk="1" latinLnBrk="0" hangingPunct="1">
                        <a:spcBef>
                          <a:spcPts val="0"/>
                        </a:spcBef>
                        <a:spcAft>
                          <a:spcPts val="0"/>
                        </a:spcAft>
                        <a:tabLst>
                          <a:tab pos="95250" algn="l"/>
                          <a:tab pos="1009650" algn="dec"/>
                        </a:tabLst>
                      </a:pPr>
                      <a:r>
                        <a:rPr lang="en-US" sz="900" b="0" i="0" kern="1200" dirty="0">
                          <a:solidFill>
                            <a:srgbClr val="000000"/>
                          </a:solidFill>
                          <a:latin typeface="Arial"/>
                          <a:ea typeface="+mn-ea"/>
                          <a:cs typeface="+mn-cs"/>
                        </a:rPr>
                        <a:t>		</a:t>
                      </a:r>
                      <a:r>
                        <a:rPr lang="en-US" sz="900" b="0" i="0" kern="1200" dirty="0" smtClean="0">
                          <a:solidFill>
                            <a:srgbClr val="000000"/>
                          </a:solidFill>
                          <a:latin typeface="Arial"/>
                          <a:ea typeface="+mn-ea"/>
                          <a:cs typeface="+mn-cs"/>
                        </a:rPr>
                        <a:t>652,625,000</a:t>
                      </a:r>
                      <a:endParaRPr lang="en-US" sz="900" b="0" i="0" kern="1200" dirty="0">
                        <a:solidFill>
                          <a:srgbClr val="000000"/>
                        </a:solidFill>
                        <a:latin typeface="Arial"/>
                        <a:ea typeface="+mn-ea"/>
                        <a:cs typeface="+mn-cs"/>
                      </a:endParaRPr>
                    </a:p>
                  </a:txBody>
                  <a:tcPr marL="68580" marR="68580" marT="0" marB="0" anchor="ctr">
                    <a:lnT w="6350">
                      <a:solidFill>
                        <a:srgbClr val="4D4D4D"/>
                      </a:solidFill>
                    </a:lnT>
                    <a:lnB w="6350">
                      <a:solidFill>
                        <a:srgbClr val="4D4D4D"/>
                      </a:solidFill>
                    </a:lnB>
                  </a:tcPr>
                </a:tc>
                <a:tc>
                  <a:txBody>
                    <a:bodyPr/>
                    <a:lstStyle/>
                    <a:p>
                      <a:pPr marL="0" marR="0" algn="r">
                        <a:spcBef>
                          <a:spcPts val="0"/>
                        </a:spcBef>
                        <a:spcAft>
                          <a:spcPts val="0"/>
                        </a:spcAft>
                        <a:tabLst>
                          <a:tab pos="160020" algn="l"/>
                          <a:tab pos="1074420" algn="dec"/>
                        </a:tabLst>
                      </a:pPr>
                      <a:r>
                        <a:rPr lang="en-US" sz="900" b="0" i="0" kern="1200" dirty="0">
                          <a:solidFill>
                            <a:srgbClr val="000000"/>
                          </a:solidFill>
                          <a:latin typeface="Arial"/>
                          <a:ea typeface="+mn-ea"/>
                          <a:cs typeface="+mn-cs"/>
                        </a:rPr>
                        <a:t>		</a:t>
                      </a:r>
                      <a:r>
                        <a:rPr lang="en-US" sz="900" b="0" i="0" kern="1200" dirty="0" smtClean="0">
                          <a:solidFill>
                            <a:srgbClr val="000000"/>
                          </a:solidFill>
                          <a:latin typeface="Arial"/>
                          <a:ea typeface="+mn-ea"/>
                          <a:cs typeface="+mn-cs"/>
                        </a:rPr>
                        <a:t>614,940,000</a:t>
                      </a:r>
                      <a:endParaRPr lang="en-US" sz="900" b="0" i="0" kern="1200" dirty="0">
                        <a:solidFill>
                          <a:srgbClr val="000000"/>
                        </a:solidFill>
                        <a:latin typeface="Arial"/>
                        <a:ea typeface="+mn-ea"/>
                        <a:cs typeface="+mn-cs"/>
                      </a:endParaRPr>
                    </a:p>
                  </a:txBody>
                  <a:tcPr marL="68580" marR="68580" marT="0" marB="0" anchor="ctr">
                    <a:lnT w="6350">
                      <a:solidFill>
                        <a:srgbClr val="4D4D4D"/>
                      </a:solidFill>
                    </a:lnT>
                    <a:lnB w="6350">
                      <a:solidFill>
                        <a:srgbClr val="4D4D4D"/>
                      </a:solidFill>
                    </a:lnB>
                  </a:tcPr>
                </a:tc>
                <a:tc>
                  <a:txBody>
                    <a:bodyPr/>
                    <a:lstStyle/>
                    <a:p>
                      <a:pPr algn="ctr" rtl="0" fontAlgn="ctr"/>
                      <a:r>
                        <a:rPr lang="en-US" sz="900" b="0" i="0" u="none" strike="noStrike" dirty="0" smtClean="0">
                          <a:solidFill>
                            <a:srgbClr val="000000"/>
                          </a:solidFill>
                          <a:effectLst/>
                          <a:latin typeface="Arial"/>
                        </a:rPr>
                        <a:t>94%</a:t>
                      </a:r>
                      <a:endParaRPr lang="en-US" sz="900" b="0" i="0" u="none" strike="noStrike" dirty="0">
                        <a:solidFill>
                          <a:srgbClr val="000000"/>
                        </a:solidFill>
                        <a:effectLst/>
                        <a:latin typeface="Arial"/>
                      </a:endParaRPr>
                    </a:p>
                  </a:txBody>
                  <a:tcPr marL="9525" marR="9525" marT="9525" marB="0" anchor="ctr">
                    <a:lnT w="6350">
                      <a:solidFill>
                        <a:srgbClr val="4D4D4D"/>
                      </a:solidFill>
                    </a:lnT>
                    <a:lnB w="6350">
                      <a:solidFill>
                        <a:srgbClr val="4D4D4D"/>
                      </a:solidFill>
                    </a:lnB>
                  </a:tcPr>
                </a:tc>
                <a:tc>
                  <a:txBody>
                    <a:bodyPr/>
                    <a:lstStyle/>
                    <a:p>
                      <a:pPr algn="ctr"/>
                      <a:r>
                        <a:rPr lang="en-US" sz="1800" kern="1200" dirty="0" smtClean="0">
                          <a:solidFill>
                            <a:schemeClr val="accent6">
                              <a:lumMod val="75000"/>
                            </a:schemeClr>
                          </a:solidFill>
                          <a:effectLst/>
                          <a:latin typeface="+mn-lt"/>
                          <a:ea typeface="+mn-ea"/>
                          <a:cs typeface="+mn-cs"/>
                          <a:sym typeface="Wingdings"/>
                        </a:rPr>
                        <a:t></a:t>
                      </a:r>
                      <a:endParaRPr lang="en-US" sz="1800" b="0" i="0" dirty="0">
                        <a:solidFill>
                          <a:srgbClr val="000000"/>
                        </a:solidFill>
                        <a:latin typeface="Arial"/>
                      </a:endParaRPr>
                    </a:p>
                  </a:txBody>
                  <a:tcPr>
                    <a:lnT w="6350">
                      <a:solidFill>
                        <a:srgbClr val="4D4D4D"/>
                      </a:solidFill>
                    </a:lnT>
                    <a:lnB w="6350">
                      <a:solidFill>
                        <a:srgbClr val="4D4D4D"/>
                      </a:solidFill>
                    </a:lnB>
                  </a:tcPr>
                </a:tc>
              </a:tr>
              <a:tr h="323261">
                <a:tc>
                  <a:txBody>
                    <a:bodyPr/>
                    <a:lstStyle/>
                    <a:p>
                      <a:pPr algn="l"/>
                      <a:r>
                        <a:rPr lang="en-US" sz="900" b="0" i="0" dirty="0" smtClean="0">
                          <a:solidFill>
                            <a:srgbClr val="000000"/>
                          </a:solidFill>
                          <a:latin typeface="Arial"/>
                        </a:rPr>
                        <a:t>Parkway Widening (Milepost 35-80)*</a:t>
                      </a:r>
                      <a:endParaRPr lang="en-US" sz="900" b="0" i="0" dirty="0">
                        <a:solidFill>
                          <a:srgbClr val="000000"/>
                        </a:solidFill>
                        <a:latin typeface="Arial"/>
                      </a:endParaRPr>
                    </a:p>
                  </a:txBody>
                  <a:tcPr anchor="ctr">
                    <a:lnT w="6350">
                      <a:solidFill>
                        <a:srgbClr val="4D4D4D"/>
                      </a:solidFill>
                    </a:lnT>
                    <a:lnB w="6350">
                      <a:solidFill>
                        <a:srgbClr val="4D4D4D"/>
                      </a:solidFill>
                    </a:lnB>
                  </a:tcPr>
                </a:tc>
                <a:tc>
                  <a:txBody>
                    <a:bodyPr/>
                    <a:lstStyle/>
                    <a:p>
                      <a:pPr algn="r"/>
                      <a:r>
                        <a:rPr lang="en-US" sz="900" b="0" i="0" dirty="0" smtClean="0">
                          <a:solidFill>
                            <a:srgbClr val="000000"/>
                          </a:solidFill>
                          <a:latin typeface="Arial"/>
                        </a:rPr>
                        <a:t>200,000,000</a:t>
                      </a:r>
                      <a:endParaRPr lang="en-US" sz="900" b="0" i="0" dirty="0">
                        <a:solidFill>
                          <a:srgbClr val="000000"/>
                        </a:solidFill>
                        <a:latin typeface="Arial"/>
                      </a:endParaRPr>
                    </a:p>
                  </a:txBody>
                  <a:tcPr anchor="ctr">
                    <a:lnT w="6350">
                      <a:solidFill>
                        <a:srgbClr val="4D4D4D"/>
                      </a:solidFill>
                    </a:lnT>
                    <a:lnB w="6350">
                      <a:solidFill>
                        <a:srgbClr val="4D4D4D"/>
                      </a:solidFill>
                    </a:lnB>
                  </a:tcPr>
                </a:tc>
                <a:tc>
                  <a:txBody>
                    <a:bodyPr/>
                    <a:lstStyle/>
                    <a:p>
                      <a:pPr marL="0" marR="0" algn="r" defTabSz="914400" rtl="0" eaLnBrk="1" latinLnBrk="0" hangingPunct="1">
                        <a:spcBef>
                          <a:spcPts val="0"/>
                        </a:spcBef>
                        <a:spcAft>
                          <a:spcPts val="0"/>
                        </a:spcAft>
                        <a:tabLst>
                          <a:tab pos="95250" algn="l"/>
                          <a:tab pos="1009650" algn="dec"/>
                        </a:tabLst>
                      </a:pPr>
                      <a:r>
                        <a:rPr lang="en-US" sz="900" b="0" i="0" kern="1200" dirty="0">
                          <a:solidFill>
                            <a:srgbClr val="000000"/>
                          </a:solidFill>
                          <a:latin typeface="Arial"/>
                          <a:ea typeface="+mn-ea"/>
                          <a:cs typeface="+mn-cs"/>
                        </a:rPr>
                        <a:t>		590,000,000*</a:t>
                      </a:r>
                    </a:p>
                  </a:txBody>
                  <a:tcPr marL="68580" marR="68580" marT="0" marB="0" anchor="ctr">
                    <a:lnT w="6350">
                      <a:solidFill>
                        <a:srgbClr val="4D4D4D"/>
                      </a:solidFill>
                    </a:lnT>
                    <a:lnB w="6350">
                      <a:solidFill>
                        <a:srgbClr val="4D4D4D"/>
                      </a:solidFill>
                    </a:lnB>
                  </a:tcPr>
                </a:tc>
                <a:tc>
                  <a:txBody>
                    <a:bodyPr/>
                    <a:lstStyle/>
                    <a:p>
                      <a:pPr marL="0" marR="0" algn="r">
                        <a:spcBef>
                          <a:spcPts val="0"/>
                        </a:spcBef>
                        <a:spcAft>
                          <a:spcPts val="0"/>
                        </a:spcAft>
                        <a:tabLst>
                          <a:tab pos="160020" algn="l"/>
                          <a:tab pos="1074420" algn="dec"/>
                        </a:tabLst>
                      </a:pPr>
                      <a:r>
                        <a:rPr lang="en-US" sz="900" b="0" i="0" kern="1200" dirty="0">
                          <a:solidFill>
                            <a:srgbClr val="000000"/>
                          </a:solidFill>
                          <a:latin typeface="Arial"/>
                          <a:ea typeface="+mn-ea"/>
                          <a:cs typeface="+mn-cs"/>
                        </a:rPr>
                        <a:t>		</a:t>
                      </a:r>
                      <a:r>
                        <a:rPr lang="en-US" sz="900" b="0" i="0" kern="1200" dirty="0" smtClean="0">
                          <a:solidFill>
                            <a:srgbClr val="000000"/>
                          </a:solidFill>
                          <a:latin typeface="Arial"/>
                          <a:ea typeface="+mn-ea"/>
                          <a:cs typeface="+mn-cs"/>
                        </a:rPr>
                        <a:t>555,097,000</a:t>
                      </a:r>
                      <a:endParaRPr lang="en-US" sz="900" b="0" i="0" kern="1200" dirty="0">
                        <a:solidFill>
                          <a:srgbClr val="000000"/>
                        </a:solidFill>
                        <a:latin typeface="Arial"/>
                        <a:ea typeface="+mn-ea"/>
                        <a:cs typeface="+mn-cs"/>
                      </a:endParaRPr>
                    </a:p>
                  </a:txBody>
                  <a:tcPr marL="68580" marR="68580" marT="0" marB="0" anchor="ctr">
                    <a:lnT w="6350">
                      <a:solidFill>
                        <a:srgbClr val="4D4D4D"/>
                      </a:solidFill>
                    </a:lnT>
                    <a:lnB w="6350">
                      <a:solidFill>
                        <a:srgbClr val="4D4D4D"/>
                      </a:solidFill>
                    </a:lnB>
                  </a:tcPr>
                </a:tc>
                <a:tc>
                  <a:txBody>
                    <a:bodyPr/>
                    <a:lstStyle/>
                    <a:p>
                      <a:pPr algn="ctr" rtl="0" fontAlgn="ctr"/>
                      <a:r>
                        <a:rPr lang="en-US" sz="900" b="0" i="0" u="none" strike="noStrike" dirty="0" smtClean="0">
                          <a:solidFill>
                            <a:srgbClr val="000000"/>
                          </a:solidFill>
                          <a:effectLst/>
                          <a:latin typeface="Arial"/>
                        </a:rPr>
                        <a:t>94%</a:t>
                      </a:r>
                      <a:endParaRPr lang="en-US" sz="900" b="0" i="0" u="none" strike="noStrike" dirty="0">
                        <a:solidFill>
                          <a:srgbClr val="000000"/>
                        </a:solidFill>
                        <a:effectLst/>
                        <a:latin typeface="Arial"/>
                      </a:endParaRPr>
                    </a:p>
                  </a:txBody>
                  <a:tcPr marL="9525" marR="9525" marT="9525" marB="0" anchor="ctr">
                    <a:lnT w="6350">
                      <a:solidFill>
                        <a:srgbClr val="4D4D4D"/>
                      </a:solidFill>
                    </a:lnT>
                    <a:lnB w="6350">
                      <a:solidFill>
                        <a:srgbClr val="4D4D4D"/>
                      </a:solidFill>
                    </a:lnB>
                  </a:tcPr>
                </a:tc>
                <a:tc>
                  <a:txBody>
                    <a:bodyPr/>
                    <a:lstStyle/>
                    <a:p>
                      <a:pPr algn="ctr"/>
                      <a:r>
                        <a:rPr lang="en-US" sz="1800" kern="1200" dirty="0" smtClean="0">
                          <a:solidFill>
                            <a:schemeClr val="accent6">
                              <a:lumMod val="75000"/>
                            </a:schemeClr>
                          </a:solidFill>
                          <a:effectLst/>
                          <a:latin typeface="+mn-lt"/>
                          <a:ea typeface="+mn-ea"/>
                          <a:cs typeface="+mn-cs"/>
                          <a:sym typeface="Wingdings"/>
                        </a:rPr>
                        <a:t></a:t>
                      </a:r>
                      <a:endParaRPr lang="en-US" sz="1800" b="0" i="0" dirty="0">
                        <a:solidFill>
                          <a:srgbClr val="000000"/>
                        </a:solidFill>
                        <a:latin typeface="Arial"/>
                      </a:endParaRPr>
                    </a:p>
                  </a:txBody>
                  <a:tcPr>
                    <a:lnT w="6350">
                      <a:solidFill>
                        <a:srgbClr val="4D4D4D"/>
                      </a:solidFill>
                    </a:lnT>
                    <a:lnB w="6350">
                      <a:solidFill>
                        <a:srgbClr val="4D4D4D"/>
                      </a:solidFill>
                    </a:lnB>
                  </a:tcPr>
                </a:tc>
              </a:tr>
              <a:tr h="364034">
                <a:tc>
                  <a:txBody>
                    <a:bodyPr/>
                    <a:lstStyle/>
                    <a:p>
                      <a:pPr algn="l"/>
                      <a:r>
                        <a:rPr lang="en-US" sz="900" b="1" i="0" dirty="0" smtClean="0">
                          <a:solidFill>
                            <a:srgbClr val="000000"/>
                          </a:solidFill>
                          <a:latin typeface="Arial"/>
                        </a:rPr>
                        <a:t>Total</a:t>
                      </a:r>
                      <a:endParaRPr lang="en-US" sz="900" b="1" i="0" dirty="0">
                        <a:solidFill>
                          <a:srgbClr val="000000"/>
                        </a:solidFill>
                        <a:latin typeface="Arial"/>
                      </a:endParaRPr>
                    </a:p>
                  </a:txBody>
                  <a:tcPr anchor="ctr">
                    <a:lnT w="6350">
                      <a:solidFill>
                        <a:srgbClr val="4D4D4D"/>
                      </a:solidFill>
                    </a:lnT>
                    <a:lnB w="12700">
                      <a:solidFill>
                        <a:srgbClr val="000000"/>
                      </a:solidFill>
                    </a:lnB>
                    <a:solidFill>
                      <a:schemeClr val="accent4">
                        <a:lumMod val="60000"/>
                        <a:lumOff val="40000"/>
                      </a:schemeClr>
                    </a:solidFill>
                  </a:tcPr>
                </a:tc>
                <a:tc>
                  <a:txBody>
                    <a:bodyPr/>
                    <a:lstStyle/>
                    <a:p>
                      <a:pPr algn="r"/>
                      <a:r>
                        <a:rPr lang="en-US" sz="900" b="1" i="0" dirty="0" smtClean="0">
                          <a:solidFill>
                            <a:srgbClr val="000000"/>
                          </a:solidFill>
                          <a:latin typeface="Arial"/>
                        </a:rPr>
                        <a:t>$7,000,000,000</a:t>
                      </a:r>
                      <a:endParaRPr lang="en-US" sz="900" b="1" i="0" dirty="0">
                        <a:solidFill>
                          <a:srgbClr val="000000"/>
                        </a:solidFill>
                        <a:latin typeface="Arial"/>
                      </a:endParaRPr>
                    </a:p>
                  </a:txBody>
                  <a:tcPr anchor="ctr">
                    <a:lnT w="6350">
                      <a:solidFill>
                        <a:srgbClr val="4D4D4D"/>
                      </a:solidFill>
                    </a:lnT>
                    <a:lnB w="12700">
                      <a:solidFill>
                        <a:srgbClr val="000000"/>
                      </a:solidFill>
                    </a:lnB>
                    <a:solidFill>
                      <a:schemeClr val="accent4">
                        <a:lumMod val="60000"/>
                        <a:lumOff val="40000"/>
                      </a:schemeClr>
                    </a:solidFill>
                  </a:tcPr>
                </a:tc>
                <a:tc>
                  <a:txBody>
                    <a:bodyPr/>
                    <a:lstStyle/>
                    <a:p>
                      <a:pPr algn="r"/>
                      <a:r>
                        <a:rPr lang="en-US" sz="900" b="1" i="0" dirty="0" smtClean="0">
                          <a:solidFill>
                            <a:srgbClr val="000000"/>
                          </a:solidFill>
                          <a:latin typeface="Arial"/>
                        </a:rPr>
                        <a:t>$7,000,000,000</a:t>
                      </a:r>
                      <a:endParaRPr lang="en-US" sz="900" b="1" i="0" dirty="0">
                        <a:solidFill>
                          <a:srgbClr val="000000"/>
                        </a:solidFill>
                        <a:latin typeface="Arial"/>
                      </a:endParaRPr>
                    </a:p>
                  </a:txBody>
                  <a:tcPr anchor="ctr">
                    <a:lnT w="6350" cap="flat" cmpd="sng" algn="ctr">
                      <a:solidFill>
                        <a:srgbClr val="4D4D4D"/>
                      </a:solidFill>
                      <a:prstDash val="solid"/>
                      <a:round/>
                      <a:headEnd type="none" w="med" len="med"/>
                      <a:tailEnd type="none" w="med" len="med"/>
                    </a:lnT>
                    <a:lnB w="12700">
                      <a:solidFill>
                        <a:srgbClr val="000000"/>
                      </a:solidFill>
                    </a:lnB>
                    <a:solidFill>
                      <a:schemeClr val="accent4">
                        <a:lumMod val="60000"/>
                        <a:lumOff val="40000"/>
                      </a:schemeClr>
                    </a:solidFill>
                  </a:tcPr>
                </a:tc>
                <a:tc>
                  <a:txBody>
                    <a:bodyPr/>
                    <a:lstStyle/>
                    <a:p>
                      <a:pPr marL="0" marR="0" algn="r">
                        <a:spcBef>
                          <a:spcPts val="0"/>
                        </a:spcBef>
                        <a:spcAft>
                          <a:spcPts val="0"/>
                        </a:spcAft>
                        <a:tabLst>
                          <a:tab pos="160020" algn="l"/>
                          <a:tab pos="1074420" algn="dec"/>
                        </a:tabLst>
                      </a:pPr>
                      <a:r>
                        <a:rPr lang="en-US" sz="900" b="1" i="0" kern="1200" dirty="0">
                          <a:solidFill>
                            <a:srgbClr val="000000"/>
                          </a:solidFill>
                          <a:latin typeface="Arial"/>
                          <a:ea typeface="+mn-ea"/>
                          <a:cs typeface="+mn-cs"/>
                        </a:rPr>
                        <a:t>	 $</a:t>
                      </a:r>
                      <a:r>
                        <a:rPr lang="en-US" sz="900" b="1" i="0" kern="1200" dirty="0" smtClean="0">
                          <a:solidFill>
                            <a:srgbClr val="000000"/>
                          </a:solidFill>
                          <a:latin typeface="Arial"/>
                          <a:ea typeface="+mn-ea"/>
                          <a:cs typeface="+mn-cs"/>
                        </a:rPr>
                        <a:t>6,419,993,000</a:t>
                      </a:r>
                      <a:endParaRPr lang="en-US" sz="900" b="1" i="0" kern="1200" dirty="0">
                        <a:solidFill>
                          <a:srgbClr val="000000"/>
                        </a:solidFill>
                        <a:latin typeface="Arial"/>
                        <a:ea typeface="+mn-ea"/>
                        <a:cs typeface="+mn-cs"/>
                      </a:endParaRPr>
                    </a:p>
                  </a:txBody>
                  <a:tcPr marL="68580" marR="68580" marT="0" marB="0" anchor="ctr">
                    <a:lnT w="6350" cap="flat" cmpd="sng" algn="ctr">
                      <a:solidFill>
                        <a:srgbClr val="4D4D4D"/>
                      </a:solidFill>
                      <a:prstDash val="solid"/>
                      <a:round/>
                      <a:headEnd type="none" w="med" len="med"/>
                      <a:tailEnd type="none" w="med" len="med"/>
                    </a:lnT>
                    <a:lnB w="12700">
                      <a:solidFill>
                        <a:srgbClr val="000000"/>
                      </a:solidFill>
                    </a:lnB>
                    <a:solidFill>
                      <a:schemeClr val="accent4">
                        <a:lumMod val="60000"/>
                        <a:lumOff val="40000"/>
                      </a:schemeClr>
                    </a:solidFill>
                  </a:tcPr>
                </a:tc>
                <a:tc>
                  <a:txBody>
                    <a:bodyPr/>
                    <a:lstStyle/>
                    <a:p>
                      <a:pPr algn="ctr" rtl="0" fontAlgn="ctr"/>
                      <a:r>
                        <a:rPr lang="en-US" sz="900" b="1" i="0" u="none" strike="noStrike" dirty="0" smtClean="0">
                          <a:solidFill>
                            <a:srgbClr val="000000"/>
                          </a:solidFill>
                          <a:effectLst/>
                          <a:latin typeface="Arial"/>
                        </a:rPr>
                        <a:t>92%</a:t>
                      </a:r>
                      <a:endParaRPr lang="en-US" sz="900" b="1" i="0" u="none" strike="noStrike" dirty="0">
                        <a:solidFill>
                          <a:srgbClr val="000000"/>
                        </a:solidFill>
                        <a:effectLst/>
                        <a:latin typeface="Arial"/>
                      </a:endParaRPr>
                    </a:p>
                  </a:txBody>
                  <a:tcPr marL="9525" marR="9525" marT="9525" marB="0" anchor="ctr">
                    <a:lnT w="6350">
                      <a:solidFill>
                        <a:srgbClr val="4D4D4D"/>
                      </a:solidFill>
                    </a:lnT>
                    <a:lnB w="12700">
                      <a:solidFill>
                        <a:srgbClr val="000000"/>
                      </a:solidFill>
                    </a:lnB>
                    <a:solidFill>
                      <a:schemeClr val="accent4">
                        <a:lumMod val="60000"/>
                        <a:lumOff val="40000"/>
                      </a:schemeClr>
                    </a:solidFill>
                  </a:tcPr>
                </a:tc>
                <a:tc>
                  <a:txBody>
                    <a:bodyPr/>
                    <a:lstStyle/>
                    <a:p>
                      <a:pPr algn="l"/>
                      <a:endParaRPr lang="en-US" sz="900" b="1" i="0" dirty="0">
                        <a:solidFill>
                          <a:srgbClr val="000000"/>
                        </a:solidFill>
                        <a:latin typeface="Arial"/>
                      </a:endParaRPr>
                    </a:p>
                  </a:txBody>
                  <a:tcPr>
                    <a:lnT w="6350">
                      <a:solidFill>
                        <a:srgbClr val="4D4D4D"/>
                      </a:solidFill>
                    </a:lnT>
                    <a:lnB w="12700">
                      <a:solidFill>
                        <a:srgbClr val="000000"/>
                      </a:solidFill>
                    </a:lnB>
                    <a:solidFill>
                      <a:schemeClr val="accent4">
                        <a:lumMod val="60000"/>
                        <a:lumOff val="40000"/>
                      </a:schemeClr>
                    </a:solidFill>
                  </a:tcPr>
                </a:tc>
              </a:tr>
            </a:tbl>
          </a:graphicData>
        </a:graphic>
      </p:graphicFrame>
    </p:spTree>
    <p:custDataLst>
      <p:tags r:id="rId1"/>
    </p:custDataLst>
    <p:extLst>
      <p:ext uri="{BB962C8B-B14F-4D97-AF65-F5344CB8AC3E}">
        <p14:creationId xmlns:p14="http://schemas.microsoft.com/office/powerpoint/2010/main" val="6300752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p:cNvSpPr>
            <a:spLocks noGrp="1"/>
          </p:cNvSpPr>
          <p:nvPr>
            <p:ph type="sldNum" sz="quarter" idx="10"/>
          </p:nvPr>
        </p:nvSpPr>
        <p:spPr>
          <a:xfrm>
            <a:off x="6934200" y="6492875"/>
            <a:ext cx="2133600" cy="365125"/>
          </a:xfrm>
        </p:spPr>
        <p:txBody>
          <a:bodyPr/>
          <a:lstStyle/>
          <a:p>
            <a:pPr>
              <a:defRPr/>
            </a:pPr>
            <a:fld id="{FD1A2A3C-4FDF-437D-A6CB-814049A4453E}" type="slidenum">
              <a:rPr lang="en-US"/>
              <a:pPr>
                <a:defRPr/>
              </a:pPr>
              <a:t>10</a:t>
            </a:fld>
            <a:endParaRPr lang="en-US" dirty="0"/>
          </a:p>
        </p:txBody>
      </p:sp>
      <p:sp>
        <p:nvSpPr>
          <p:cNvPr id="31746" name="Title 1"/>
          <p:cNvSpPr>
            <a:spLocks noGrp="1"/>
          </p:cNvSpPr>
          <p:nvPr>
            <p:ph type="title" idx="4294967295"/>
          </p:nvPr>
        </p:nvSpPr>
        <p:spPr>
          <a:xfrm>
            <a:off x="1295400" y="274638"/>
            <a:ext cx="7848600" cy="868362"/>
          </a:xfrm>
        </p:spPr>
        <p:txBody>
          <a:bodyPr/>
          <a:lstStyle/>
          <a:p>
            <a:pPr eaLnBrk="1" hangingPunct="1"/>
            <a:r>
              <a:rPr lang="en-US" sz="1950" dirty="0" smtClean="0">
                <a:latin typeface="Arial" charset="0"/>
                <a:cs typeface="Arial" charset="0"/>
              </a:rPr>
              <a:t>Map of Major Turnpike and Parkway Projects</a:t>
            </a:r>
          </a:p>
        </p:txBody>
      </p:sp>
      <p:pic>
        <p:nvPicPr>
          <p:cNvPr id="9" name="Picture 8" descr="CIP_2009051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05000" y="1219200"/>
            <a:ext cx="412273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167278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p:cNvSpPr>
            <a:spLocks noGrp="1"/>
          </p:cNvSpPr>
          <p:nvPr>
            <p:ph type="sldNum" sz="quarter" idx="10"/>
          </p:nvPr>
        </p:nvSpPr>
        <p:spPr>
          <a:xfrm>
            <a:off x="6861175" y="6451599"/>
            <a:ext cx="2133600" cy="365125"/>
          </a:xfrm>
        </p:spPr>
        <p:txBody>
          <a:bodyPr/>
          <a:lstStyle/>
          <a:p>
            <a:pPr>
              <a:defRPr/>
            </a:pPr>
            <a:fld id="{FD1A2A3C-4FDF-437D-A6CB-814049A4453E}" type="slidenum">
              <a:rPr lang="en-US"/>
              <a:pPr>
                <a:defRPr/>
              </a:pPr>
              <a:t>11</a:t>
            </a:fld>
            <a:endParaRPr lang="en-US" dirty="0"/>
          </a:p>
        </p:txBody>
      </p:sp>
      <p:sp>
        <p:nvSpPr>
          <p:cNvPr id="31746" name="Title 1"/>
          <p:cNvSpPr>
            <a:spLocks noGrp="1"/>
          </p:cNvSpPr>
          <p:nvPr>
            <p:ph type="title" idx="4294967295"/>
          </p:nvPr>
        </p:nvSpPr>
        <p:spPr>
          <a:xfrm>
            <a:off x="1295400" y="274638"/>
            <a:ext cx="7848600" cy="868362"/>
          </a:xfrm>
        </p:spPr>
        <p:txBody>
          <a:bodyPr/>
          <a:lstStyle/>
          <a:p>
            <a:pPr eaLnBrk="1" hangingPunct="1"/>
            <a:r>
              <a:rPr lang="en-US" sz="1950" dirty="0" smtClean="0">
                <a:latin typeface="Arial" charset="0"/>
                <a:cs typeface="Arial" charset="0"/>
              </a:rPr>
              <a:t>Widening Projects</a:t>
            </a:r>
          </a:p>
        </p:txBody>
      </p:sp>
      <p:graphicFrame>
        <p:nvGraphicFramePr>
          <p:cNvPr id="6" name="Group 211"/>
          <p:cNvGraphicFramePr>
            <a:graphicFrameLocks noGrp="1"/>
          </p:cNvGraphicFramePr>
          <p:nvPr>
            <p:extLst>
              <p:ext uri="{D42A27DB-BD31-4B8C-83A1-F6EECF244321}">
                <p14:modId xmlns:p14="http://schemas.microsoft.com/office/powerpoint/2010/main" val="1336977468"/>
              </p:ext>
            </p:extLst>
          </p:nvPr>
        </p:nvGraphicFramePr>
        <p:xfrm>
          <a:off x="2286000" y="1295400"/>
          <a:ext cx="3949700" cy="1341440"/>
        </p:xfrm>
        <a:graphic>
          <a:graphicData uri="http://schemas.openxmlformats.org/drawingml/2006/table">
            <a:tbl>
              <a:tblPr/>
              <a:tblGrid>
                <a:gridCol w="3558988"/>
                <a:gridCol w="390712"/>
              </a:tblGrid>
              <a:tr h="335360">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defRPr/>
                      </a:pPr>
                      <a:r>
                        <a:rPr kumimoji="0" lang="en-US" sz="1600" b="0" i="0" u="none" strike="noStrike" cap="none" normalizeH="0" baseline="0" dirty="0" smtClean="0">
                          <a:ln>
                            <a:noFill/>
                          </a:ln>
                          <a:solidFill>
                            <a:schemeClr val="tx1"/>
                          </a:solidFill>
                          <a:effectLst/>
                          <a:latin typeface="+mn-lt"/>
                        </a:rPr>
                        <a:t>Turnpike Interchange 6 to 9 Widening</a:t>
                      </a:r>
                    </a:p>
                  </a:txBody>
                  <a:tcPr marL="91452" marR="91452" marT="45731" marB="45731"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1600" b="0" i="0" u="none" strike="noStrike" cap="none" normalizeH="0" baseline="0" dirty="0" smtClean="0">
                        <a:ln>
                          <a:noFill/>
                        </a:ln>
                        <a:solidFill>
                          <a:schemeClr val="tx1"/>
                        </a:solidFill>
                        <a:effectLst/>
                        <a:latin typeface="+mn-lt"/>
                      </a:endParaRPr>
                    </a:p>
                  </a:txBody>
                  <a:tcPr marL="91452" marR="91452" marT="45731" marB="45731"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35360">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defRPr/>
                      </a:pPr>
                      <a:r>
                        <a:rPr kumimoji="0" lang="en-US" sz="1600" b="0" i="0" u="none" strike="noStrike" cap="none" normalizeH="0" baseline="0" dirty="0" smtClean="0">
                          <a:ln>
                            <a:noFill/>
                          </a:ln>
                          <a:solidFill>
                            <a:schemeClr val="tx1"/>
                          </a:solidFill>
                          <a:effectLst/>
                          <a:latin typeface="+mn-lt"/>
                        </a:rPr>
                        <a:t>Parkway Interchange 63 to 80 (Phase 1)</a:t>
                      </a:r>
                    </a:p>
                  </a:txBody>
                  <a:tcPr marL="91452" marR="91452" marT="45731" marB="45731"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1400" b="0" i="0" u="none" strike="noStrike" cap="none" normalizeH="0" baseline="0" dirty="0" smtClean="0">
                        <a:ln>
                          <a:noFill/>
                        </a:ln>
                        <a:solidFill>
                          <a:schemeClr val="tx1"/>
                        </a:solidFill>
                        <a:effectLst/>
                        <a:latin typeface="+mn-lt"/>
                      </a:endParaRPr>
                    </a:p>
                  </a:txBody>
                  <a:tcPr marL="91452" marR="91452" marT="45731" marB="45731"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35360">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600" b="0" i="0" u="none" strike="noStrike" cap="none" normalizeH="0" baseline="0" dirty="0" smtClean="0">
                          <a:ln>
                            <a:noFill/>
                          </a:ln>
                          <a:solidFill>
                            <a:schemeClr val="tx1"/>
                          </a:solidFill>
                          <a:effectLst/>
                          <a:latin typeface="+mn-lt"/>
                        </a:rPr>
                        <a:t>Parkway Interchange 48 to 63 (Phase 2)</a:t>
                      </a:r>
                    </a:p>
                  </a:txBody>
                  <a:tcPr marL="91452" marR="91452" marT="45731" marB="45731"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1400" b="0" i="0" u="none" strike="noStrike" cap="none" normalizeH="0" baseline="0" dirty="0" smtClean="0">
                        <a:ln>
                          <a:noFill/>
                        </a:ln>
                        <a:solidFill>
                          <a:schemeClr val="tx1"/>
                        </a:solidFill>
                        <a:effectLst/>
                        <a:latin typeface="+mn-lt"/>
                      </a:endParaRPr>
                    </a:p>
                  </a:txBody>
                  <a:tcPr marL="91452" marR="91452" marT="45731" marB="45731"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35360">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600" b="0" i="0" u="none" strike="noStrike" cap="none" normalizeH="0" baseline="0" dirty="0" smtClean="0">
                          <a:ln>
                            <a:noFill/>
                          </a:ln>
                          <a:solidFill>
                            <a:schemeClr val="tx1"/>
                          </a:solidFill>
                          <a:effectLst/>
                          <a:latin typeface="+mn-lt"/>
                        </a:rPr>
                        <a:t>Parkway Interchange 35 to 48 (Phase 3)</a:t>
                      </a:r>
                    </a:p>
                  </a:txBody>
                  <a:tcPr marL="91452" marR="91452" marT="45731" marB="45731"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1400" b="0" i="0" u="none" strike="noStrike" cap="none" normalizeH="0" baseline="0" dirty="0" smtClean="0">
                        <a:ln>
                          <a:noFill/>
                        </a:ln>
                        <a:solidFill>
                          <a:schemeClr val="tx1"/>
                        </a:solidFill>
                        <a:effectLst/>
                        <a:latin typeface="+mn-lt"/>
                      </a:endParaRPr>
                    </a:p>
                  </a:txBody>
                  <a:tcPr marL="91452" marR="91452" marT="45731" marB="45731"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bl>
          </a:graphicData>
        </a:graphic>
      </p:graphicFrame>
      <p:pic>
        <p:nvPicPr>
          <p:cNvPr id="7" name="Picture 2" descr="Alliance2005_9-11"/>
          <p:cNvPicPr>
            <a:picLocks noChangeAspect="1" noChangeArrowheads="1"/>
          </p:cNvPicPr>
          <p:nvPr/>
        </p:nvPicPr>
        <p:blipFill>
          <a:blip r:embed="rId4" cstate="screen">
            <a:grayscl/>
            <a:extLst>
              <a:ext uri="{28A0092B-C50C-407E-A947-70E740481C1C}">
                <a14:useLocalDpi xmlns:a14="http://schemas.microsoft.com/office/drawing/2010/main"/>
              </a:ext>
            </a:extLst>
          </a:blip>
          <a:srcRect/>
          <a:stretch>
            <a:fillRect/>
          </a:stretch>
        </p:blipFill>
        <p:spPr bwMode="auto">
          <a:xfrm>
            <a:off x="2425700" y="2743200"/>
            <a:ext cx="3371850" cy="389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8" name="Rounded Rectangular Callout 18"/>
          <p:cNvSpPr>
            <a:spLocks noChangeArrowheads="1"/>
          </p:cNvSpPr>
          <p:nvPr/>
        </p:nvSpPr>
        <p:spPr bwMode="auto">
          <a:xfrm>
            <a:off x="1054100" y="3794125"/>
            <a:ext cx="1143000" cy="476250"/>
          </a:xfrm>
          <a:prstGeom prst="wedgeRoundRectCallout">
            <a:avLst>
              <a:gd name="adj1" fmla="val 208579"/>
              <a:gd name="adj2" fmla="val -15421"/>
              <a:gd name="adj3" fmla="val 16667"/>
            </a:avLst>
          </a:prstGeom>
          <a:solidFill>
            <a:srgbClr val="006600"/>
          </a:solidFill>
          <a:ln>
            <a:noFill/>
          </a:ln>
          <a:effectLst>
            <a:outerShdw dist="38100" dir="2700000" algn="tl" rotWithShape="0">
              <a:srgbClr val="000000">
                <a:alpha val="39998"/>
              </a:srgbClr>
            </a:outerShdw>
          </a:effectLst>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en-US" sz="1100" b="1" dirty="0">
                <a:solidFill>
                  <a:srgbClr val="FFFFFF"/>
                </a:solidFill>
              </a:rPr>
              <a:t>Interchange 6</a:t>
            </a:r>
          </a:p>
        </p:txBody>
      </p:sp>
      <p:sp>
        <p:nvSpPr>
          <p:cNvPr id="10" name="Rounded Rectangular Callout 19"/>
          <p:cNvSpPr>
            <a:spLocks noChangeArrowheads="1"/>
          </p:cNvSpPr>
          <p:nvPr/>
        </p:nvSpPr>
        <p:spPr bwMode="auto">
          <a:xfrm>
            <a:off x="1054100" y="2971800"/>
            <a:ext cx="1143000" cy="482600"/>
          </a:xfrm>
          <a:prstGeom prst="wedgeRoundRectCallout">
            <a:avLst>
              <a:gd name="adj1" fmla="val 256310"/>
              <a:gd name="adj2" fmla="val -16537"/>
              <a:gd name="adj3" fmla="val 16667"/>
            </a:avLst>
          </a:prstGeom>
          <a:solidFill>
            <a:srgbClr val="006600"/>
          </a:solidFill>
          <a:ln>
            <a:noFill/>
          </a:ln>
          <a:effectLst>
            <a:outerShdw dist="38100" dir="2700000" algn="tl" rotWithShape="0">
              <a:srgbClr val="000000">
                <a:alpha val="39998"/>
              </a:srgbClr>
            </a:outerShdw>
          </a:effectLst>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en-US" sz="1100" b="1" dirty="0">
                <a:solidFill>
                  <a:srgbClr val="FFFFFF"/>
                </a:solidFill>
              </a:rPr>
              <a:t>Interchange 9</a:t>
            </a:r>
          </a:p>
        </p:txBody>
      </p:sp>
      <p:sp>
        <p:nvSpPr>
          <p:cNvPr id="11" name="Rounded Rectangular Callout 8"/>
          <p:cNvSpPr>
            <a:spLocks noChangeArrowheads="1"/>
          </p:cNvSpPr>
          <p:nvPr/>
        </p:nvSpPr>
        <p:spPr bwMode="auto">
          <a:xfrm>
            <a:off x="5930900" y="3527425"/>
            <a:ext cx="1512888" cy="533400"/>
          </a:xfrm>
          <a:prstGeom prst="wedgeRoundRectCallout">
            <a:avLst>
              <a:gd name="adj1" fmla="val -116009"/>
              <a:gd name="adj2" fmla="val 59199"/>
              <a:gd name="adj3" fmla="val 16667"/>
            </a:avLst>
          </a:prstGeom>
          <a:solidFill>
            <a:srgbClr val="00B0F0"/>
          </a:solidFill>
          <a:ln>
            <a:noFill/>
          </a:ln>
          <a:effectLst>
            <a:outerShdw dist="38100" dir="2700000" algn="tl" rotWithShape="0">
              <a:srgbClr val="000000">
                <a:alpha val="39998"/>
              </a:srgbClr>
            </a:outerShdw>
          </a:effectLst>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en-US" sz="1200" b="1" dirty="0">
                <a:solidFill>
                  <a:srgbClr val="FFFFFF"/>
                </a:solidFill>
              </a:rPr>
              <a:t>Interchange 80 </a:t>
            </a:r>
          </a:p>
          <a:p>
            <a:pPr>
              <a:spcBef>
                <a:spcPct val="0"/>
              </a:spcBef>
              <a:buClrTx/>
              <a:buSzTx/>
              <a:buFontTx/>
              <a:buNone/>
            </a:pPr>
            <a:r>
              <a:rPr lang="en-US" altLang="en-US" sz="1200" b="1" dirty="0">
                <a:solidFill>
                  <a:srgbClr val="FFFFFF"/>
                </a:solidFill>
              </a:rPr>
              <a:t>Toms River</a:t>
            </a:r>
          </a:p>
          <a:p>
            <a:pPr>
              <a:spcBef>
                <a:spcPct val="0"/>
              </a:spcBef>
              <a:buClrTx/>
              <a:buSzTx/>
              <a:buFontTx/>
              <a:buNone/>
            </a:pPr>
            <a:r>
              <a:rPr lang="en-US" altLang="en-US" sz="1200" b="1" dirty="0">
                <a:solidFill>
                  <a:srgbClr val="FFFFFF"/>
                </a:solidFill>
              </a:rPr>
              <a:t>Ocean County</a:t>
            </a:r>
          </a:p>
        </p:txBody>
      </p:sp>
      <p:sp>
        <p:nvSpPr>
          <p:cNvPr id="12" name="AutoShape 14"/>
          <p:cNvSpPr>
            <a:spLocks/>
          </p:cNvSpPr>
          <p:nvPr/>
        </p:nvSpPr>
        <p:spPr bwMode="auto">
          <a:xfrm>
            <a:off x="6159500" y="4311650"/>
            <a:ext cx="846138" cy="204788"/>
          </a:xfrm>
          <a:prstGeom prst="accentCallout1">
            <a:avLst>
              <a:gd name="adj1" fmla="val 50000"/>
              <a:gd name="adj2" fmla="val -9083"/>
              <a:gd name="adj3" fmla="val 9898"/>
              <a:gd name="adj4" fmla="val -145384"/>
            </a:avLst>
          </a:prstGeom>
          <a:noFill/>
          <a:ln w="25400">
            <a:solidFill>
              <a:srgbClr val="00B0F0"/>
            </a:solidFill>
            <a:miter lim="800000"/>
            <a:headEnd/>
            <a:tailEnd type="triangle" w="med" len="med"/>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en-US" sz="1200" b="1" dirty="0"/>
              <a:t>Phase 1</a:t>
            </a:r>
          </a:p>
        </p:txBody>
      </p:sp>
      <p:sp>
        <p:nvSpPr>
          <p:cNvPr id="13" name="AutoShape 16"/>
          <p:cNvSpPr>
            <a:spLocks/>
          </p:cNvSpPr>
          <p:nvPr/>
        </p:nvSpPr>
        <p:spPr bwMode="auto">
          <a:xfrm>
            <a:off x="6148388" y="4775200"/>
            <a:ext cx="1001712" cy="204788"/>
          </a:xfrm>
          <a:prstGeom prst="accentCallout1">
            <a:avLst>
              <a:gd name="adj1" fmla="val 50000"/>
              <a:gd name="adj2" fmla="val -8333"/>
              <a:gd name="adj3" fmla="val -6574"/>
              <a:gd name="adj4" fmla="val -137824"/>
            </a:avLst>
          </a:prstGeom>
          <a:noFill/>
          <a:ln w="25400">
            <a:solidFill>
              <a:srgbClr val="00B0F0"/>
            </a:solidFill>
            <a:miter lim="800000"/>
            <a:headEnd/>
            <a:tailEnd type="triangle" w="med" len="med"/>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en-US" sz="1200" b="1" dirty="0"/>
              <a:t>Phase 2</a:t>
            </a:r>
          </a:p>
        </p:txBody>
      </p:sp>
      <p:sp>
        <p:nvSpPr>
          <p:cNvPr id="14" name="AutoShape 21"/>
          <p:cNvSpPr>
            <a:spLocks/>
          </p:cNvSpPr>
          <p:nvPr/>
        </p:nvSpPr>
        <p:spPr bwMode="auto">
          <a:xfrm>
            <a:off x="6235700" y="5257800"/>
            <a:ext cx="1250950" cy="204788"/>
          </a:xfrm>
          <a:prstGeom prst="accentCallout1">
            <a:avLst>
              <a:gd name="adj1" fmla="val 50000"/>
              <a:gd name="adj2" fmla="val -6556"/>
              <a:gd name="adj3" fmla="val -56551"/>
              <a:gd name="adj4" fmla="val -145056"/>
            </a:avLst>
          </a:prstGeom>
          <a:noFill/>
          <a:ln w="25400">
            <a:solidFill>
              <a:srgbClr val="00B0F0"/>
            </a:solidFill>
            <a:miter lim="800000"/>
            <a:headEnd/>
            <a:tailEnd type="triangle" w="med" len="med"/>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en-US" sz="1200" b="1" dirty="0"/>
              <a:t>Phase 3</a:t>
            </a:r>
          </a:p>
        </p:txBody>
      </p:sp>
    </p:spTree>
    <p:custDataLst>
      <p:tags r:id="rId1"/>
    </p:custDataLst>
    <p:extLst>
      <p:ext uri="{BB962C8B-B14F-4D97-AF65-F5344CB8AC3E}">
        <p14:creationId xmlns:p14="http://schemas.microsoft.com/office/powerpoint/2010/main" val="36826970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p:cNvSpPr>
            <a:spLocks noGrp="1"/>
          </p:cNvSpPr>
          <p:nvPr>
            <p:ph type="sldNum" sz="quarter" idx="10"/>
          </p:nvPr>
        </p:nvSpPr>
        <p:spPr>
          <a:xfrm>
            <a:off x="6877050" y="6446837"/>
            <a:ext cx="2133600" cy="365125"/>
          </a:xfrm>
        </p:spPr>
        <p:txBody>
          <a:bodyPr/>
          <a:lstStyle/>
          <a:p>
            <a:pPr>
              <a:defRPr/>
            </a:pPr>
            <a:fld id="{FD1A2A3C-4FDF-437D-A6CB-814049A4453E}" type="slidenum">
              <a:rPr lang="en-US"/>
              <a:pPr>
                <a:defRPr/>
              </a:pPr>
              <a:t>12</a:t>
            </a:fld>
            <a:endParaRPr lang="en-US" dirty="0"/>
          </a:p>
        </p:txBody>
      </p:sp>
      <p:sp>
        <p:nvSpPr>
          <p:cNvPr id="31746" name="Title 1"/>
          <p:cNvSpPr>
            <a:spLocks noGrp="1"/>
          </p:cNvSpPr>
          <p:nvPr>
            <p:ph type="title" idx="4294967295"/>
          </p:nvPr>
        </p:nvSpPr>
        <p:spPr>
          <a:xfrm>
            <a:off x="1295400" y="274638"/>
            <a:ext cx="7848600" cy="868362"/>
          </a:xfrm>
        </p:spPr>
        <p:txBody>
          <a:bodyPr/>
          <a:lstStyle/>
          <a:p>
            <a:pPr eaLnBrk="1" hangingPunct="1"/>
            <a:r>
              <a:rPr lang="en-US" sz="1950" dirty="0" smtClean="0">
                <a:latin typeface="Arial" charset="0"/>
                <a:cs typeface="Arial" charset="0"/>
              </a:rPr>
              <a:t>Turnpike Interchange 6 to 9 Widening Program</a:t>
            </a:r>
          </a:p>
        </p:txBody>
      </p:sp>
      <p:pic>
        <p:nvPicPr>
          <p:cNvPr id="22" name="Picture 4" descr="Sim with Sig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1500" y="1362075"/>
            <a:ext cx="4381500" cy="1597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13" descr="S:\Construction\Photos for Article 6-15-11 JLW\42130009[1].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86400" y="1371600"/>
            <a:ext cx="2819400" cy="1597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 name="Content Placeholder 8" descr="Contract 501 1B IMG_4266.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71500" y="3124200"/>
            <a:ext cx="2190750" cy="1706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 name="Picture 4" descr="091807 Span1 Conc Pour-ER0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200400" y="3124200"/>
            <a:ext cx="2286000" cy="17065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2" descr="http://njtapmis.pbid.com/Photo_Library/Section_1/103/2011/July/Contractor/52970009.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819775" y="3111500"/>
            <a:ext cx="2457450" cy="170021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14" descr="C:\Documents and Settings\williams\My Documents\My Pictures\IEW%20NJ%20Turnpike%20South%20Bound%20No%20120.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33400" y="4953000"/>
            <a:ext cx="222885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 name="Picture 14" descr="S:\Construction\Presentations\Safety Summit 2012 Pictures\024_102_2.14.11_NV_FromCol-FlorRdBr_NB.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171825" y="4933950"/>
            <a:ext cx="2305050" cy="1695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 name="Picture 18" descr="C:\Documents and Settings\williams\My Documents\My Pictures\untitled.bmp"/>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848350" y="4905375"/>
            <a:ext cx="2457450" cy="1724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811658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p:cNvSpPr>
            <a:spLocks noGrp="1"/>
          </p:cNvSpPr>
          <p:nvPr>
            <p:ph type="sldNum" sz="quarter" idx="10"/>
          </p:nvPr>
        </p:nvSpPr>
        <p:spPr>
          <a:xfrm>
            <a:off x="6781800" y="6446837"/>
            <a:ext cx="2133600" cy="365125"/>
          </a:xfrm>
        </p:spPr>
        <p:txBody>
          <a:bodyPr/>
          <a:lstStyle/>
          <a:p>
            <a:pPr>
              <a:defRPr/>
            </a:pPr>
            <a:fld id="{FD1A2A3C-4FDF-437D-A6CB-814049A4453E}" type="slidenum">
              <a:rPr lang="en-US"/>
              <a:pPr>
                <a:defRPr/>
              </a:pPr>
              <a:t>13</a:t>
            </a:fld>
            <a:endParaRPr lang="en-US" dirty="0"/>
          </a:p>
        </p:txBody>
      </p:sp>
      <p:sp>
        <p:nvSpPr>
          <p:cNvPr id="31746" name="Title 1"/>
          <p:cNvSpPr>
            <a:spLocks noGrp="1"/>
          </p:cNvSpPr>
          <p:nvPr>
            <p:ph type="title" idx="4294967295"/>
          </p:nvPr>
        </p:nvSpPr>
        <p:spPr>
          <a:xfrm>
            <a:off x="1295400" y="274638"/>
            <a:ext cx="7848600" cy="868362"/>
          </a:xfrm>
        </p:spPr>
        <p:txBody>
          <a:bodyPr/>
          <a:lstStyle/>
          <a:p>
            <a:pPr eaLnBrk="1" hangingPunct="1"/>
            <a:r>
              <a:rPr lang="en-US" sz="1950" dirty="0" smtClean="0">
                <a:latin typeface="Arial" charset="0"/>
                <a:cs typeface="Arial" charset="0"/>
              </a:rPr>
              <a:t>Widening of the GSP Int. 35 to 80</a:t>
            </a:r>
          </a:p>
        </p:txBody>
      </p:sp>
      <p:pic>
        <p:nvPicPr>
          <p:cNvPr id="12" name="Picture 2" descr="C:\temp\Presentation\RobFischer\notitleyet\reference\2011-11-08 NJTA League of Municipalities Board - Cop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 y="1371600"/>
            <a:ext cx="4892675" cy="26162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67400" y="1371600"/>
            <a:ext cx="2443162" cy="3386138"/>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descr="\\filesrv1\eng\Administration\Presentations\RichRaczynski\10 Year Capital Program\2012-April17_10 Year Capital Program\references\New folder\80 to 30  photos 3-12 005.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52450" y="4219575"/>
            <a:ext cx="3333750" cy="23145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2" descr="\\filesrv1\eng\Administration\Presentations\RichRaczynski\10 Year Capital Program\2012-April17_10 Year Capital Program\references\New folder\79970011.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038600" y="4233862"/>
            <a:ext cx="1627187" cy="23002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2" descr="\\filesrv1\eng\Administration\Presentations\RichRaczynski\10 Year Capital Program\2012-April17_10 Year Capital Program\references\New folder (2)\SB BARNEGAT TOLL'S SB VIEW 009.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963443" y="5007769"/>
            <a:ext cx="2251075" cy="144938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18194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p:cNvSpPr>
            <a:spLocks noGrp="1"/>
          </p:cNvSpPr>
          <p:nvPr>
            <p:ph type="sldNum" sz="quarter" idx="10"/>
          </p:nvPr>
        </p:nvSpPr>
        <p:spPr>
          <a:xfrm>
            <a:off x="7010400" y="6492875"/>
            <a:ext cx="2133600" cy="365125"/>
          </a:xfrm>
        </p:spPr>
        <p:txBody>
          <a:bodyPr/>
          <a:lstStyle/>
          <a:p>
            <a:pPr>
              <a:defRPr/>
            </a:pPr>
            <a:fld id="{FD1A2A3C-4FDF-437D-A6CB-814049A4453E}" type="slidenum">
              <a:rPr lang="en-US"/>
              <a:pPr>
                <a:defRPr/>
              </a:pPr>
              <a:t>14</a:t>
            </a:fld>
            <a:endParaRPr lang="en-US" dirty="0"/>
          </a:p>
        </p:txBody>
      </p:sp>
      <p:sp>
        <p:nvSpPr>
          <p:cNvPr id="31746" name="Title 1"/>
          <p:cNvSpPr>
            <a:spLocks noGrp="1"/>
          </p:cNvSpPr>
          <p:nvPr>
            <p:ph type="title" idx="4294967295"/>
          </p:nvPr>
        </p:nvSpPr>
        <p:spPr>
          <a:xfrm>
            <a:off x="1295400" y="274638"/>
            <a:ext cx="7848600" cy="868362"/>
          </a:xfrm>
        </p:spPr>
        <p:txBody>
          <a:bodyPr/>
          <a:lstStyle/>
          <a:p>
            <a:pPr eaLnBrk="1" hangingPunct="1"/>
            <a:r>
              <a:rPr lang="en-US" sz="1950" dirty="0" smtClean="0">
                <a:latin typeface="Arial" charset="0"/>
                <a:cs typeface="Arial" charset="0"/>
              </a:rPr>
              <a:t>Bridge Improvements</a:t>
            </a:r>
          </a:p>
        </p:txBody>
      </p:sp>
      <p:graphicFrame>
        <p:nvGraphicFramePr>
          <p:cNvPr id="9" name="Group 211"/>
          <p:cNvGraphicFramePr>
            <a:graphicFrameLocks noGrp="1"/>
          </p:cNvGraphicFramePr>
          <p:nvPr>
            <p:extLst>
              <p:ext uri="{D42A27DB-BD31-4B8C-83A1-F6EECF244321}">
                <p14:modId xmlns:p14="http://schemas.microsoft.com/office/powerpoint/2010/main" val="2253889970"/>
              </p:ext>
            </p:extLst>
          </p:nvPr>
        </p:nvGraphicFramePr>
        <p:xfrm>
          <a:off x="593725" y="1219200"/>
          <a:ext cx="5889625" cy="1615440"/>
        </p:xfrm>
        <a:graphic>
          <a:graphicData uri="http://schemas.openxmlformats.org/drawingml/2006/table">
            <a:tbl>
              <a:tblPr/>
              <a:tblGrid>
                <a:gridCol w="4269978"/>
                <a:gridCol w="1619647"/>
              </a:tblGrid>
              <a:tr h="320040">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400" b="1" i="0" u="none" strike="noStrike" cap="none" normalizeH="0" baseline="0" dirty="0" smtClean="0">
                          <a:ln>
                            <a:noFill/>
                          </a:ln>
                          <a:solidFill>
                            <a:schemeClr val="tx1"/>
                          </a:solidFill>
                          <a:effectLst/>
                          <a:latin typeface="+mn-lt"/>
                        </a:rPr>
                        <a:t>Bridge Deck Reconstruction</a:t>
                      </a:r>
                    </a:p>
                  </a:txBody>
                  <a:tcPr marL="91452" marR="91452"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1600" b="1" i="0" u="none" strike="noStrike" cap="none" normalizeH="0" baseline="0" dirty="0" smtClean="0">
                        <a:ln>
                          <a:noFill/>
                        </a:ln>
                        <a:solidFill>
                          <a:schemeClr val="tx1"/>
                        </a:solidFill>
                        <a:effectLst/>
                        <a:latin typeface="+mn-lt"/>
                      </a:endParaRPr>
                    </a:p>
                  </a:txBody>
                  <a:tcPr marL="91452" marR="9145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20040">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400" b="1" i="0" u="none" strike="noStrike" cap="none" normalizeH="0" baseline="0" dirty="0" smtClean="0">
                          <a:ln>
                            <a:noFill/>
                          </a:ln>
                          <a:solidFill>
                            <a:schemeClr val="tx1"/>
                          </a:solidFill>
                          <a:effectLst/>
                          <a:latin typeface="+mn-lt"/>
                        </a:rPr>
                        <a:t>Bridge Security</a:t>
                      </a:r>
                    </a:p>
                  </a:txBody>
                  <a:tcPr marL="91452" marR="91452"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1400" b="1" i="0" u="none" strike="noStrike" cap="none" normalizeH="0" baseline="0" dirty="0" smtClean="0">
                        <a:ln>
                          <a:noFill/>
                        </a:ln>
                        <a:solidFill>
                          <a:schemeClr val="tx1"/>
                        </a:solidFill>
                        <a:effectLst/>
                        <a:latin typeface="+mn-lt"/>
                      </a:endParaRPr>
                    </a:p>
                  </a:txBody>
                  <a:tcPr marL="91452" marR="9145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20040">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400" b="1" i="0" u="none" strike="noStrike" cap="none" normalizeH="0" baseline="0" dirty="0" smtClean="0">
                          <a:ln>
                            <a:noFill/>
                          </a:ln>
                          <a:solidFill>
                            <a:schemeClr val="tx1"/>
                          </a:solidFill>
                          <a:effectLst/>
                          <a:latin typeface="+mn-lt"/>
                        </a:rPr>
                        <a:t>Substructure Repairs</a:t>
                      </a:r>
                    </a:p>
                  </a:txBody>
                  <a:tcPr marL="91452" marR="91452"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1400" b="1" i="0" u="none" strike="noStrike" cap="none" normalizeH="0" baseline="0" dirty="0" smtClean="0">
                        <a:ln>
                          <a:noFill/>
                        </a:ln>
                        <a:solidFill>
                          <a:schemeClr val="tx1"/>
                        </a:solidFill>
                        <a:effectLst/>
                        <a:latin typeface="+mn-lt"/>
                      </a:endParaRPr>
                    </a:p>
                  </a:txBody>
                  <a:tcPr marL="91452" marR="9145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20040">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400" b="1" i="0" u="none" strike="noStrike" cap="none" normalizeH="0" baseline="0" dirty="0" smtClean="0">
                          <a:ln>
                            <a:noFill/>
                          </a:ln>
                          <a:solidFill>
                            <a:schemeClr val="tx1"/>
                          </a:solidFill>
                          <a:effectLst/>
                          <a:latin typeface="+mn-lt"/>
                        </a:rPr>
                        <a:t>Bridge Painting</a:t>
                      </a:r>
                    </a:p>
                  </a:txBody>
                  <a:tcPr marL="91452" marR="91452"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1400" b="1" i="0" u="none" strike="noStrike" cap="none" normalizeH="0" baseline="0" dirty="0" smtClean="0">
                        <a:ln>
                          <a:noFill/>
                        </a:ln>
                        <a:solidFill>
                          <a:schemeClr val="tx1"/>
                        </a:solidFill>
                        <a:effectLst/>
                        <a:latin typeface="+mn-lt"/>
                      </a:endParaRPr>
                    </a:p>
                  </a:txBody>
                  <a:tcPr marL="91452" marR="9145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20040">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400" b="1" i="0" u="none" strike="noStrike" cap="none" normalizeH="0" baseline="0" dirty="0" smtClean="0">
                          <a:ln>
                            <a:noFill/>
                          </a:ln>
                          <a:solidFill>
                            <a:schemeClr val="tx1"/>
                          </a:solidFill>
                          <a:effectLst/>
                          <a:latin typeface="+mn-lt"/>
                        </a:rPr>
                        <a:t>New Bridge Construction</a:t>
                      </a:r>
                    </a:p>
                  </a:txBody>
                  <a:tcPr marL="91452" marR="91452"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1400" b="1" i="0" u="none" strike="noStrike" cap="none" normalizeH="0" baseline="0" dirty="0" smtClean="0">
                        <a:ln>
                          <a:noFill/>
                        </a:ln>
                        <a:solidFill>
                          <a:schemeClr val="tx1"/>
                        </a:solidFill>
                        <a:effectLst/>
                        <a:latin typeface="+mn-lt"/>
                      </a:endParaRPr>
                    </a:p>
                  </a:txBody>
                  <a:tcPr marL="91452" marR="9145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bl>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48467053"/>
              </p:ext>
            </p:extLst>
          </p:nvPr>
        </p:nvGraphicFramePr>
        <p:xfrm>
          <a:off x="304800" y="2895600"/>
          <a:ext cx="2670175" cy="1828800"/>
        </p:xfrm>
        <a:graphic>
          <a:graphicData uri="http://schemas.openxmlformats.org/presentationml/2006/ole">
            <mc:AlternateContent xmlns:mc="http://schemas.openxmlformats.org/markup-compatibility/2006">
              <mc:Choice xmlns:v="urn:schemas-microsoft-com:vml" Requires="v">
                <p:oleObj spid="_x0000_s1191" name="Photo Editor Photo" r:id="rId5" imgW="12193702" imgH="9752381" progId="MSPhotoEd.3">
                  <p:embed/>
                </p:oleObj>
              </mc:Choice>
              <mc:Fallback>
                <p:oleObj name="Photo Editor Photo" r:id="rId5" imgW="12193702" imgH="9752381" progId="MSPhotoEd.3">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2895600"/>
                        <a:ext cx="2670175" cy="182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 name="Picture 15" descr="B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538538" y="2743200"/>
            <a:ext cx="2016125" cy="2263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10" descr="st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019800" y="2743200"/>
            <a:ext cx="2667000" cy="20113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17" descr="#4"/>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04800" y="4870450"/>
            <a:ext cx="2638425" cy="163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4" descr="Mullica Hole in Deck 1"/>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686175" y="5257800"/>
            <a:ext cx="1771650" cy="1327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 name="Picture 5" descr="IMG_4913"/>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019800" y="5022850"/>
            <a:ext cx="2667000" cy="14859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2"/>
    </p:custDataLst>
    <p:extLst>
      <p:ext uri="{BB962C8B-B14F-4D97-AF65-F5344CB8AC3E}">
        <p14:creationId xmlns:p14="http://schemas.microsoft.com/office/powerpoint/2010/main" val="11394206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p:cNvSpPr>
            <a:spLocks noGrp="1"/>
          </p:cNvSpPr>
          <p:nvPr>
            <p:ph type="sldNum" sz="quarter" idx="10"/>
          </p:nvPr>
        </p:nvSpPr>
        <p:spPr>
          <a:xfrm>
            <a:off x="6934200" y="6456362"/>
            <a:ext cx="2133600" cy="365125"/>
          </a:xfrm>
        </p:spPr>
        <p:txBody>
          <a:bodyPr/>
          <a:lstStyle/>
          <a:p>
            <a:pPr>
              <a:defRPr/>
            </a:pPr>
            <a:fld id="{FD1A2A3C-4FDF-437D-A6CB-814049A4453E}" type="slidenum">
              <a:rPr lang="en-US"/>
              <a:pPr>
                <a:defRPr/>
              </a:pPr>
              <a:t>15</a:t>
            </a:fld>
            <a:endParaRPr lang="en-US" dirty="0"/>
          </a:p>
        </p:txBody>
      </p:sp>
      <p:sp>
        <p:nvSpPr>
          <p:cNvPr id="31746" name="Title 1"/>
          <p:cNvSpPr>
            <a:spLocks noGrp="1"/>
          </p:cNvSpPr>
          <p:nvPr>
            <p:ph type="title" idx="4294967295"/>
          </p:nvPr>
        </p:nvSpPr>
        <p:spPr>
          <a:xfrm>
            <a:off x="990600" y="304800"/>
            <a:ext cx="7848600" cy="868362"/>
          </a:xfrm>
        </p:spPr>
        <p:txBody>
          <a:bodyPr/>
          <a:lstStyle/>
          <a:p>
            <a:pPr eaLnBrk="1" hangingPunct="1"/>
            <a:r>
              <a:rPr lang="en-US" sz="1950" dirty="0" smtClean="0">
                <a:latin typeface="Arial" charset="0"/>
                <a:cs typeface="Arial" charset="0"/>
              </a:rPr>
              <a:t>Bridge Improvements - </a:t>
            </a:r>
            <a:r>
              <a:rPr lang="en-US" sz="1800" dirty="0"/>
              <a:t>TPK Newark Bay Bridge Deck Replacement</a:t>
            </a:r>
            <a:r>
              <a:rPr lang="en-US" sz="2000" dirty="0"/>
              <a:t/>
            </a:r>
            <a:br>
              <a:rPr lang="en-US" sz="2000" dirty="0"/>
            </a:br>
            <a:endParaRPr lang="en-US" sz="1950" dirty="0" smtClean="0">
              <a:latin typeface="Arial" charset="0"/>
              <a:cs typeface="Arial" charset="0"/>
            </a:endParaRPr>
          </a:p>
        </p:txBody>
      </p:sp>
      <p:pic>
        <p:nvPicPr>
          <p:cNvPr id="12" name="Picture 5" descr="DSC_004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 y="1371600"/>
            <a:ext cx="4265612" cy="28559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6" descr="C:\Documents and Settings\williams\My Documents\My Pictures\NB Hudson Deck\P6100015.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05425" y="1408906"/>
            <a:ext cx="2951162" cy="198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descr="C:\temp\Presentation\RobFischer\notitleyet\reference\FromFrankCorso\T100.034 Truss Demolition.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69913" y="4419600"/>
            <a:ext cx="3095625" cy="19907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14" descr="C:\temp\Presentation\RobFischer\notitleyet\reference\FromFrankCorso\T100.034 Set Panels.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143375" y="3733800"/>
            <a:ext cx="4470400" cy="29051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259965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p:cNvSpPr>
            <a:spLocks noGrp="1"/>
          </p:cNvSpPr>
          <p:nvPr>
            <p:ph type="sldNum" sz="quarter" idx="10"/>
          </p:nvPr>
        </p:nvSpPr>
        <p:spPr>
          <a:xfrm>
            <a:off x="6858000" y="6410325"/>
            <a:ext cx="2133600" cy="365125"/>
          </a:xfrm>
        </p:spPr>
        <p:txBody>
          <a:bodyPr/>
          <a:lstStyle/>
          <a:p>
            <a:pPr>
              <a:defRPr/>
            </a:pPr>
            <a:fld id="{FD1A2A3C-4FDF-437D-A6CB-814049A4453E}" type="slidenum">
              <a:rPr lang="en-US"/>
              <a:pPr>
                <a:defRPr/>
              </a:pPr>
              <a:t>16</a:t>
            </a:fld>
            <a:endParaRPr lang="en-US" dirty="0"/>
          </a:p>
        </p:txBody>
      </p:sp>
      <p:sp>
        <p:nvSpPr>
          <p:cNvPr id="31746" name="Title 1"/>
          <p:cNvSpPr>
            <a:spLocks noGrp="1"/>
          </p:cNvSpPr>
          <p:nvPr>
            <p:ph type="title" idx="4294967295"/>
          </p:nvPr>
        </p:nvSpPr>
        <p:spPr>
          <a:xfrm>
            <a:off x="990600" y="304800"/>
            <a:ext cx="7848600" cy="868362"/>
          </a:xfrm>
        </p:spPr>
        <p:txBody>
          <a:bodyPr/>
          <a:lstStyle/>
          <a:p>
            <a:pPr eaLnBrk="1" hangingPunct="1"/>
            <a:r>
              <a:rPr lang="en-US" sz="1950" dirty="0" smtClean="0">
                <a:latin typeface="Arial" charset="0"/>
                <a:cs typeface="Arial" charset="0"/>
              </a:rPr>
              <a:t>Bridge Improvements - </a:t>
            </a:r>
            <a:r>
              <a:rPr lang="en-US" sz="1800" dirty="0"/>
              <a:t>TPK Newark Bay Bridge Deck Replacement</a:t>
            </a:r>
            <a:r>
              <a:rPr lang="en-US" sz="2000" dirty="0"/>
              <a:t/>
            </a:r>
            <a:br>
              <a:rPr lang="en-US" sz="2000" dirty="0"/>
            </a:br>
            <a:endParaRPr lang="en-US" sz="1950" dirty="0" smtClean="0">
              <a:latin typeface="Arial" charset="0"/>
              <a:cs typeface="Arial" charset="0"/>
            </a:endParaRPr>
          </a:p>
        </p:txBody>
      </p:sp>
      <p:pic>
        <p:nvPicPr>
          <p:cNvPr id="9"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04875" y="1600200"/>
            <a:ext cx="7315200" cy="457200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3836329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p:cNvSpPr>
            <a:spLocks noGrp="1"/>
          </p:cNvSpPr>
          <p:nvPr>
            <p:ph type="sldNum" sz="quarter" idx="10"/>
          </p:nvPr>
        </p:nvSpPr>
        <p:spPr>
          <a:xfrm>
            <a:off x="6991350" y="6492875"/>
            <a:ext cx="2133600" cy="365125"/>
          </a:xfrm>
        </p:spPr>
        <p:txBody>
          <a:bodyPr/>
          <a:lstStyle/>
          <a:p>
            <a:pPr>
              <a:defRPr/>
            </a:pPr>
            <a:fld id="{FD1A2A3C-4FDF-437D-A6CB-814049A4453E}" type="slidenum">
              <a:rPr lang="en-US"/>
              <a:pPr>
                <a:defRPr/>
              </a:pPr>
              <a:t>17</a:t>
            </a:fld>
            <a:endParaRPr lang="en-US" dirty="0"/>
          </a:p>
        </p:txBody>
      </p:sp>
      <p:sp>
        <p:nvSpPr>
          <p:cNvPr id="31746" name="Title 1"/>
          <p:cNvSpPr>
            <a:spLocks noGrp="1"/>
          </p:cNvSpPr>
          <p:nvPr>
            <p:ph type="title" idx="4294967295"/>
          </p:nvPr>
        </p:nvSpPr>
        <p:spPr>
          <a:xfrm>
            <a:off x="1066800" y="304800"/>
            <a:ext cx="7848600" cy="715962"/>
          </a:xfrm>
        </p:spPr>
        <p:txBody>
          <a:bodyPr/>
          <a:lstStyle/>
          <a:p>
            <a:pPr eaLnBrk="1" hangingPunct="1"/>
            <a:r>
              <a:rPr lang="en-US" sz="1950" dirty="0" smtClean="0">
                <a:latin typeface="Arial" charset="0"/>
                <a:cs typeface="Arial" charset="0"/>
              </a:rPr>
              <a:t>Bridge Improvements - </a:t>
            </a:r>
            <a:r>
              <a:rPr lang="en-US" sz="2000" dirty="0"/>
              <a:t>Mullica River Bridge</a:t>
            </a:r>
            <a:br>
              <a:rPr lang="en-US" sz="2000" dirty="0"/>
            </a:br>
            <a:endParaRPr lang="en-US" sz="1950" dirty="0" smtClean="0">
              <a:latin typeface="Arial" charset="0"/>
              <a:cs typeface="Arial" charset="0"/>
            </a:endParaRPr>
          </a:p>
        </p:txBody>
      </p:sp>
      <p:pic>
        <p:nvPicPr>
          <p:cNvPr id="6" name="Picture 2" descr="New Picture"/>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47663" y="1664732"/>
            <a:ext cx="3738562" cy="2584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15" descr="C:\Documents and Settings\williams\My Documents\My Pictures\Mullica River Br\agat1007270003.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29137" y="1664732"/>
            <a:ext cx="4022725" cy="2571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11" descr="Pier 1 Columns 11152011 PS (1).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7200" y="4419600"/>
            <a:ext cx="2682875" cy="2003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12" descr="S:\Construction\Photos for Article 6-15-11 JLW\Strategize article-photos-other info\New Mullica River Bridge.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352800" y="4419600"/>
            <a:ext cx="2730500" cy="2047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3" descr="P2010036"/>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400800" y="4419600"/>
            <a:ext cx="2387600" cy="20478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659345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p:cNvSpPr>
            <a:spLocks noGrp="1"/>
          </p:cNvSpPr>
          <p:nvPr>
            <p:ph type="sldNum" sz="quarter" idx="10"/>
          </p:nvPr>
        </p:nvSpPr>
        <p:spPr>
          <a:xfrm>
            <a:off x="6981825" y="6400800"/>
            <a:ext cx="2133600" cy="365125"/>
          </a:xfrm>
        </p:spPr>
        <p:txBody>
          <a:bodyPr/>
          <a:lstStyle/>
          <a:p>
            <a:pPr>
              <a:defRPr/>
            </a:pPr>
            <a:fld id="{FD1A2A3C-4FDF-437D-A6CB-814049A4453E}" type="slidenum">
              <a:rPr lang="en-US"/>
              <a:pPr>
                <a:defRPr/>
              </a:pPr>
              <a:t>18</a:t>
            </a:fld>
            <a:endParaRPr lang="en-US" dirty="0"/>
          </a:p>
        </p:txBody>
      </p:sp>
      <p:sp>
        <p:nvSpPr>
          <p:cNvPr id="31746" name="Title 1"/>
          <p:cNvSpPr>
            <a:spLocks noGrp="1"/>
          </p:cNvSpPr>
          <p:nvPr>
            <p:ph type="title" idx="4294967295"/>
          </p:nvPr>
        </p:nvSpPr>
        <p:spPr>
          <a:xfrm>
            <a:off x="1295400" y="274638"/>
            <a:ext cx="7848600" cy="868362"/>
          </a:xfrm>
        </p:spPr>
        <p:txBody>
          <a:bodyPr/>
          <a:lstStyle/>
          <a:p>
            <a:pPr eaLnBrk="1" hangingPunct="1"/>
            <a:r>
              <a:rPr lang="en-US" sz="1950" dirty="0" smtClean="0">
                <a:latin typeface="Arial" charset="0"/>
                <a:cs typeface="Arial" charset="0"/>
              </a:rPr>
              <a:t>Bridge Improvements – </a:t>
            </a:r>
            <a:br>
              <a:rPr lang="en-US" sz="1950" dirty="0" smtClean="0">
                <a:latin typeface="Arial" charset="0"/>
                <a:cs typeface="Arial" charset="0"/>
              </a:rPr>
            </a:br>
            <a:r>
              <a:rPr lang="en-US" sz="1800" dirty="0" smtClean="0"/>
              <a:t>Bass </a:t>
            </a:r>
            <a:r>
              <a:rPr lang="en-US" sz="1800" dirty="0"/>
              <a:t>River, Patcong Creek, Watchung Ave. Bridge Replacement</a:t>
            </a:r>
            <a:r>
              <a:rPr lang="en-US" sz="1600" dirty="0"/>
              <a:t/>
            </a:r>
            <a:br>
              <a:rPr lang="en-US" sz="1600" dirty="0"/>
            </a:br>
            <a:endParaRPr lang="en-US" sz="1600" dirty="0" smtClean="0">
              <a:latin typeface="Arial" charset="0"/>
              <a:cs typeface="Arial" charset="0"/>
            </a:endParaRPr>
          </a:p>
        </p:txBody>
      </p:sp>
      <p:pic>
        <p:nvPicPr>
          <p:cNvPr id="12" name="Picture 6" descr="IMG_013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6250" y="1403866"/>
            <a:ext cx="3867150" cy="2403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2" descr="\\filesrv1\eng\Administration\Presentations\RichRaczynski\10 Year Capital Program(2011-12-xx)\2012-April17\references\Bass River.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66456" y="1394341"/>
            <a:ext cx="3835400" cy="24034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3" descr="D:\P100.124 Watchung Ave Enrico Pic's\037.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76250" y="4191000"/>
            <a:ext cx="2660650" cy="2009775"/>
          </a:xfrm>
          <a:prstGeom prst="rect">
            <a:avLst/>
          </a:prstGeom>
          <a:solidFill>
            <a:schemeClr val="tx1"/>
          </a:solidFill>
          <a:ln w="9525">
            <a:solidFill>
              <a:schemeClr val="tx1"/>
            </a:solidFill>
            <a:miter lim="800000"/>
            <a:headEnd/>
            <a:tailEnd/>
          </a:ln>
        </p:spPr>
      </p:pic>
      <p:pic>
        <p:nvPicPr>
          <p:cNvPr id="15" name="Picture 2" descr="D:\P100.124 Watchung Ave Enrico Pic's\11-15-2012 (Day Shift) 015.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400425" y="4205287"/>
            <a:ext cx="2474913" cy="1995488"/>
          </a:xfrm>
          <a:prstGeom prst="rect">
            <a:avLst/>
          </a:prstGeom>
          <a:solidFill>
            <a:schemeClr val="tx1"/>
          </a:solidFill>
          <a:ln w="9525">
            <a:solidFill>
              <a:schemeClr val="tx1"/>
            </a:solidFill>
            <a:miter lim="800000"/>
            <a:headEnd/>
            <a:tailEnd/>
          </a:ln>
        </p:spPr>
      </p:pic>
      <p:pic>
        <p:nvPicPr>
          <p:cNvPr id="16" name="Picture 2" descr="\\filesrv1\eng\Administration\Presentations\RichRaczynski\10 Year Capital Program(2011-12-xx)\2012-April17\references\Patcong.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151562" y="4205287"/>
            <a:ext cx="2484438" cy="19954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815668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p:cNvSpPr>
          <p:nvPr>
            <p:ph type="title"/>
          </p:nvPr>
        </p:nvSpPr>
        <p:spPr>
          <a:xfrm>
            <a:off x="914400" y="152400"/>
            <a:ext cx="7848600" cy="868362"/>
          </a:xfrm>
        </p:spPr>
        <p:txBody>
          <a:bodyPr/>
          <a:lstStyle/>
          <a:p>
            <a:r>
              <a:rPr lang="en-US" sz="1950" dirty="0" smtClean="0">
                <a:latin typeface="Arial" charset="0"/>
                <a:cs typeface="Arial" charset="0"/>
              </a:rPr>
              <a:t>Highlights</a:t>
            </a:r>
            <a:endParaRPr lang="en-US" sz="1950" dirty="0" smtClean="0">
              <a:solidFill>
                <a:srgbClr val="FF0000"/>
              </a:solidFill>
              <a:latin typeface="Arial" charset="0"/>
              <a:cs typeface="Arial" charset="0"/>
            </a:endParaRPr>
          </a:p>
        </p:txBody>
      </p:sp>
      <p:sp>
        <p:nvSpPr>
          <p:cNvPr id="4" name="Slide Number Placeholder 3"/>
          <p:cNvSpPr>
            <a:spLocks noGrp="1"/>
          </p:cNvSpPr>
          <p:nvPr>
            <p:ph type="sldNum" sz="quarter" idx="10"/>
          </p:nvPr>
        </p:nvSpPr>
        <p:spPr>
          <a:xfrm>
            <a:off x="6934200" y="6400800"/>
            <a:ext cx="2133600" cy="365125"/>
          </a:xfrm>
        </p:spPr>
        <p:txBody>
          <a:bodyPr/>
          <a:lstStyle/>
          <a:p>
            <a:pPr>
              <a:defRPr/>
            </a:pPr>
            <a:fld id="{2E5E0732-0686-4DBB-A83E-A19729862DE9}" type="slidenum">
              <a:rPr lang="en-US"/>
              <a:pPr>
                <a:defRPr/>
              </a:pPr>
              <a:t>1</a:t>
            </a:fld>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2896777512"/>
              </p:ext>
            </p:extLst>
          </p:nvPr>
        </p:nvGraphicFramePr>
        <p:xfrm>
          <a:off x="533400" y="1232862"/>
          <a:ext cx="4191000" cy="5344775"/>
        </p:xfrm>
        <a:graphic>
          <a:graphicData uri="http://schemas.openxmlformats.org/drawingml/2006/table">
            <a:tbl>
              <a:tblPr firstRow="1" bandRow="1">
                <a:tableStyleId>{5C22544A-7EE6-4342-B048-85BDC9FD1C3A}</a:tableStyleId>
              </a:tblPr>
              <a:tblGrid>
                <a:gridCol w="4191000"/>
              </a:tblGrid>
              <a:tr h="215288">
                <a:tc>
                  <a:txBody>
                    <a:bodyPr/>
                    <a:lstStyle/>
                    <a:p>
                      <a:pPr algn="ctr"/>
                      <a:endParaRPr lang="en-US" sz="900" dirty="0">
                        <a:latin typeface="Arial" pitchFamily="34" charset="0"/>
                        <a:cs typeface="Arial" pitchFamily="34" charset="0"/>
                      </a:endParaRPr>
                    </a:p>
                  </a:txBody>
                  <a:tcPr anchor="ctr">
                    <a:solidFill>
                      <a:srgbClr val="FFFFFF"/>
                    </a:solidFill>
                  </a:tcPr>
                </a:tc>
              </a:tr>
              <a:tr h="3851255">
                <a:tc>
                  <a:txBody>
                    <a:bodyPr/>
                    <a:lstStyle/>
                    <a:p>
                      <a:pPr marL="219075" marR="0" lvl="0" indent="-219075" algn="l" defTabSz="914400" rtl="0" eaLnBrk="0" fontAlgn="auto" latinLnBrk="0" hangingPunct="0">
                        <a:lnSpc>
                          <a:spcPct val="100000"/>
                        </a:lnSpc>
                        <a:spcBef>
                          <a:spcPts val="800"/>
                        </a:spcBef>
                        <a:spcAft>
                          <a:spcPts val="0"/>
                        </a:spcAft>
                        <a:buClr>
                          <a:srgbClr val="007A5E"/>
                        </a:buClr>
                        <a:buSzPct val="100000"/>
                        <a:buFont typeface="Wingdings"/>
                        <a:buChar char="n"/>
                        <a:tabLst/>
                        <a:defRPr/>
                      </a:pPr>
                      <a:r>
                        <a:rPr lang="en-US" sz="900" baseline="0" dirty="0" smtClean="0">
                          <a:latin typeface="Arial" charset="0"/>
                          <a:cs typeface="Arial" charset="0"/>
                        </a:rPr>
                        <a:t>Well established, essential roads serving as an important commuter route and a critical link along the I-95/Northeast Corridor </a:t>
                      </a:r>
                    </a:p>
                    <a:p>
                      <a:pPr marL="457200" marR="0" lvl="0" indent="-227013" algn="l" defTabSz="914400" rtl="0" eaLnBrk="0" fontAlgn="base" latinLnBrk="0" hangingPunct="0">
                        <a:spcBef>
                          <a:spcPts val="800"/>
                        </a:spcBef>
                        <a:spcAft>
                          <a:spcPts val="0"/>
                        </a:spcAft>
                        <a:buClr>
                          <a:srgbClr val="007A5E"/>
                        </a:buClr>
                        <a:buSzPct val="100000"/>
                        <a:buFont typeface="Arial"/>
                        <a:buChar char="—"/>
                        <a:defRPr/>
                      </a:pPr>
                      <a:r>
                        <a:rPr lang="en-US" sz="900" b="0" kern="1200" dirty="0" smtClean="0">
                          <a:solidFill>
                            <a:schemeClr val="tx1"/>
                          </a:solidFill>
                          <a:latin typeface="Arial" charset="0"/>
                          <a:ea typeface="+mn-ea"/>
                          <a:cs typeface="Arial" charset="0"/>
                        </a:rPr>
                        <a:t>Turnpike</a:t>
                      </a:r>
                      <a:r>
                        <a:rPr lang="en-US" sz="900" b="0" kern="1200" baseline="0" dirty="0" smtClean="0">
                          <a:solidFill>
                            <a:schemeClr val="tx1"/>
                          </a:solidFill>
                          <a:latin typeface="Arial" charset="0"/>
                          <a:ea typeface="+mn-ea"/>
                          <a:cs typeface="Arial" charset="0"/>
                        </a:rPr>
                        <a:t> opened in 1951, Parkway in 1954</a:t>
                      </a:r>
                      <a:r>
                        <a:rPr lang="en-US" sz="900" b="0" kern="1200" dirty="0" smtClean="0">
                          <a:solidFill>
                            <a:schemeClr val="tx1"/>
                          </a:solidFill>
                          <a:latin typeface="Arial" charset="0"/>
                          <a:ea typeface="+mn-ea"/>
                          <a:cs typeface="Arial" charset="0"/>
                        </a:rPr>
                        <a:t> </a:t>
                      </a:r>
                    </a:p>
                    <a:p>
                      <a:pPr marL="219075" marR="0" lvl="0" indent="-219075" algn="l" defTabSz="914400" rtl="0" eaLnBrk="0" latinLnBrk="0" hangingPunct="0">
                        <a:spcBef>
                          <a:spcPts val="800"/>
                        </a:spcBef>
                        <a:spcAft>
                          <a:spcPts val="0"/>
                        </a:spcAft>
                        <a:buClr>
                          <a:srgbClr val="007A5E"/>
                        </a:buClr>
                        <a:buSzPct val="100000"/>
                        <a:buFont typeface="Wingdings"/>
                        <a:buChar char="n"/>
                        <a:defRPr/>
                      </a:pPr>
                      <a:r>
                        <a:rPr lang="en-US" sz="900" baseline="0" dirty="0" smtClean="0">
                          <a:latin typeface="Arial" charset="0"/>
                          <a:cs typeface="Arial" charset="0"/>
                        </a:rPr>
                        <a:t>Serves a densely populated and wealthy region</a:t>
                      </a:r>
                    </a:p>
                    <a:p>
                      <a:pPr marL="219075" marR="0" lvl="0" indent="-219075" algn="l" defTabSz="914400" rtl="0" eaLnBrk="0" latinLnBrk="0" hangingPunct="0">
                        <a:spcBef>
                          <a:spcPts val="800"/>
                        </a:spcBef>
                        <a:spcAft>
                          <a:spcPts val="0"/>
                        </a:spcAft>
                        <a:buClr>
                          <a:srgbClr val="007A5E"/>
                        </a:buClr>
                        <a:buSzPct val="100000"/>
                        <a:buFont typeface="Wingdings"/>
                        <a:buChar char="n"/>
                        <a:defRPr/>
                      </a:pPr>
                      <a:r>
                        <a:rPr lang="en-US" sz="900" baseline="0" dirty="0" smtClean="0">
                          <a:latin typeface="Arial" charset="0"/>
                          <a:cs typeface="Arial" charset="0"/>
                        </a:rPr>
                        <a:t>Acts as a “supply chain spine” and “distribution platform” for the entire northeast </a:t>
                      </a:r>
                    </a:p>
                    <a:p>
                      <a:pPr marL="457200" marR="0" lvl="0" indent="-227013" algn="l" defTabSz="914400" rtl="0" eaLnBrk="0" fontAlgn="base" latinLnBrk="0" hangingPunct="0">
                        <a:spcBef>
                          <a:spcPts val="800"/>
                        </a:spcBef>
                        <a:spcAft>
                          <a:spcPts val="0"/>
                        </a:spcAft>
                        <a:buClr>
                          <a:srgbClr val="007A5E"/>
                        </a:buClr>
                        <a:buSzPct val="100000"/>
                        <a:buFont typeface="Arial"/>
                        <a:buChar char="—"/>
                        <a:defRPr/>
                      </a:pPr>
                      <a:r>
                        <a:rPr lang="en-US" sz="900" b="0" kern="1200" dirty="0" smtClean="0">
                          <a:solidFill>
                            <a:schemeClr val="tx1"/>
                          </a:solidFill>
                          <a:latin typeface="Arial" charset="0"/>
                          <a:ea typeface="+mn-ea"/>
                          <a:cs typeface="Arial" charset="0"/>
                        </a:rPr>
                        <a:t>Turnpike covers 148 miles, with 28 interchanges and 366 toll lanes</a:t>
                      </a:r>
                    </a:p>
                    <a:p>
                      <a:pPr marL="457200" marR="0" lvl="0" indent="-227013" algn="l" defTabSz="914400" rtl="0" eaLnBrk="0" fontAlgn="base" latinLnBrk="0" hangingPunct="0">
                        <a:spcBef>
                          <a:spcPts val="800"/>
                        </a:spcBef>
                        <a:spcAft>
                          <a:spcPts val="0"/>
                        </a:spcAft>
                        <a:buClr>
                          <a:srgbClr val="007A5E"/>
                        </a:buClr>
                        <a:buSzPct val="100000"/>
                        <a:buFont typeface="Arial"/>
                        <a:buChar char="—"/>
                        <a:defRPr/>
                      </a:pPr>
                      <a:r>
                        <a:rPr lang="en-US" sz="900" b="0" kern="1200" dirty="0" smtClean="0">
                          <a:solidFill>
                            <a:schemeClr val="tx1"/>
                          </a:solidFill>
                          <a:latin typeface="Arial" charset="0"/>
                          <a:ea typeface="+mn-ea"/>
                          <a:cs typeface="Arial" charset="0"/>
                        </a:rPr>
                        <a:t>Parkway</a:t>
                      </a:r>
                      <a:r>
                        <a:rPr lang="en-US" sz="900" b="0" kern="1200" baseline="0" dirty="0" smtClean="0">
                          <a:solidFill>
                            <a:schemeClr val="tx1"/>
                          </a:solidFill>
                          <a:latin typeface="Arial" charset="0"/>
                          <a:ea typeface="+mn-ea"/>
                          <a:cs typeface="Arial" charset="0"/>
                        </a:rPr>
                        <a:t> covers 173 miles, 359 exits and entrances and 236 toll lanes</a:t>
                      </a:r>
                      <a:endParaRPr lang="en-US" sz="900" baseline="0" dirty="0" smtClean="0">
                        <a:latin typeface="Arial" charset="0"/>
                        <a:cs typeface="Arial" charset="0"/>
                      </a:endParaRPr>
                    </a:p>
                    <a:p>
                      <a:pPr marL="219075" marR="0" lvl="0" indent="-219075" algn="l" defTabSz="914400" rtl="0" eaLnBrk="0" fontAlgn="auto" latinLnBrk="0" hangingPunct="0">
                        <a:lnSpc>
                          <a:spcPct val="100000"/>
                        </a:lnSpc>
                        <a:spcBef>
                          <a:spcPts val="800"/>
                        </a:spcBef>
                        <a:spcAft>
                          <a:spcPts val="0"/>
                        </a:spcAft>
                        <a:buClr>
                          <a:srgbClr val="007A5E"/>
                        </a:buClr>
                        <a:buSzPct val="100000"/>
                        <a:buFont typeface="Wingdings"/>
                        <a:buChar char="n"/>
                        <a:tabLst/>
                        <a:defRPr/>
                      </a:pPr>
                      <a:r>
                        <a:rPr lang="en-US" sz="900" baseline="0" dirty="0" smtClean="0">
                          <a:latin typeface="Arial" charset="0"/>
                          <a:cs typeface="Arial" charset="0"/>
                        </a:rPr>
                        <a:t>The Turnpike System is in a state of good repair</a:t>
                      </a:r>
                    </a:p>
                    <a:p>
                      <a:pPr marL="219075" marR="0" lvl="0" indent="-219075" algn="l" defTabSz="914400" rtl="0" eaLnBrk="0" latinLnBrk="0" hangingPunct="0">
                        <a:spcBef>
                          <a:spcPts val="800"/>
                        </a:spcBef>
                        <a:spcAft>
                          <a:spcPts val="0"/>
                        </a:spcAft>
                        <a:buClr>
                          <a:srgbClr val="007A5E"/>
                        </a:buClr>
                        <a:buSzPct val="100000"/>
                        <a:buFont typeface="Wingdings"/>
                        <a:buChar char="n"/>
                        <a:defRPr/>
                      </a:pPr>
                      <a:r>
                        <a:rPr lang="en-US" sz="900" baseline="0" dirty="0" smtClean="0">
                          <a:latin typeface="Arial" charset="0"/>
                          <a:cs typeface="Arial" charset="0"/>
                        </a:rPr>
                        <a:t>Conservative approach to financial and operational management of the Authority has resulted in strong performances for the past several years</a:t>
                      </a:r>
                    </a:p>
                    <a:p>
                      <a:pPr marL="219075" marR="0" lvl="0" indent="-219075" algn="l" defTabSz="914400" rtl="0" eaLnBrk="0" latinLnBrk="0" hangingPunct="0">
                        <a:spcBef>
                          <a:spcPts val="800"/>
                        </a:spcBef>
                        <a:spcAft>
                          <a:spcPts val="0"/>
                        </a:spcAft>
                        <a:buClr>
                          <a:srgbClr val="007A5E"/>
                        </a:buClr>
                        <a:buSzPct val="100000"/>
                        <a:buFont typeface="Wingdings"/>
                        <a:buChar char="n"/>
                        <a:defRPr/>
                      </a:pPr>
                      <a:r>
                        <a:rPr lang="en-US" sz="900" baseline="0" dirty="0" smtClean="0">
                          <a:latin typeface="Arial" charset="0"/>
                          <a:cs typeface="Arial" charset="0"/>
                        </a:rPr>
                        <a:t>In 2015, collected the highest amount of toll revenue in the country, yet maintains some of the lowest mainline through trip toll rates per mile in the nation (Turnpike $0.114 and Parkway $0.048)</a:t>
                      </a:r>
                    </a:p>
                    <a:p>
                      <a:pPr marL="219075" marR="0" lvl="0" indent="-219075" algn="l" defTabSz="914400" rtl="0" eaLnBrk="0" latinLnBrk="0" hangingPunct="0">
                        <a:spcBef>
                          <a:spcPts val="800"/>
                        </a:spcBef>
                        <a:spcAft>
                          <a:spcPts val="0"/>
                        </a:spcAft>
                        <a:buClr>
                          <a:srgbClr val="007A5E"/>
                        </a:buClr>
                        <a:buSzPct val="100000"/>
                        <a:buFont typeface="Wingdings"/>
                        <a:buChar char="n"/>
                        <a:defRPr/>
                      </a:pPr>
                      <a:r>
                        <a:rPr lang="en-US" sz="900" baseline="0" dirty="0" smtClean="0">
                          <a:latin typeface="Arial" charset="0"/>
                          <a:cs typeface="Arial" charset="0"/>
                        </a:rPr>
                        <a:t>Demonstrated history of toll increase discipline </a:t>
                      </a:r>
                      <a:endParaRPr lang="en-US" sz="900" b="0" kern="1200" dirty="0" smtClean="0">
                        <a:solidFill>
                          <a:schemeClr val="tx1"/>
                        </a:solidFill>
                        <a:latin typeface="Arial" charset="0"/>
                        <a:ea typeface="+mn-ea"/>
                        <a:cs typeface="Arial" charset="0"/>
                      </a:endParaRPr>
                    </a:p>
                    <a:p>
                      <a:pPr marL="457200" marR="0" lvl="0" indent="-227013" algn="l" defTabSz="914400" rtl="0" eaLnBrk="0" fontAlgn="base" latinLnBrk="0" hangingPunct="0">
                        <a:spcBef>
                          <a:spcPts val="800"/>
                        </a:spcBef>
                        <a:spcAft>
                          <a:spcPts val="0"/>
                        </a:spcAft>
                        <a:buClr>
                          <a:srgbClr val="007A5E"/>
                        </a:buClr>
                        <a:buSzPct val="100000"/>
                        <a:buFont typeface="Arial"/>
                        <a:buChar char="—"/>
                        <a:defRPr/>
                      </a:pPr>
                      <a:r>
                        <a:rPr lang="en-US" sz="900" b="0" kern="1200" dirty="0" smtClean="0">
                          <a:solidFill>
                            <a:schemeClr val="tx1"/>
                          </a:solidFill>
                          <a:latin typeface="Arial" charset="0"/>
                          <a:ea typeface="+mn-ea"/>
                          <a:cs typeface="Arial" charset="0"/>
                        </a:rPr>
                        <a:t>Raised</a:t>
                      </a:r>
                      <a:r>
                        <a:rPr lang="en-US" sz="900" b="0" kern="1200" baseline="0" dirty="0" smtClean="0">
                          <a:solidFill>
                            <a:schemeClr val="tx1"/>
                          </a:solidFill>
                          <a:latin typeface="Arial" charset="0"/>
                          <a:ea typeface="+mn-ea"/>
                          <a:cs typeface="Arial" charset="0"/>
                        </a:rPr>
                        <a:t> tolls four times over the past 15 years</a:t>
                      </a:r>
                      <a:endParaRPr lang="en-US" sz="900" b="0" kern="1200" dirty="0" smtClean="0">
                        <a:solidFill>
                          <a:schemeClr val="tx1"/>
                        </a:solidFill>
                        <a:latin typeface="Arial" charset="0"/>
                        <a:ea typeface="+mn-ea"/>
                        <a:cs typeface="Arial" charset="0"/>
                      </a:endParaRPr>
                    </a:p>
                    <a:p>
                      <a:pPr marL="457200" marR="0" lvl="0" indent="-227013" algn="l" defTabSz="914400" rtl="0" eaLnBrk="0" fontAlgn="base" latinLnBrk="0" hangingPunct="0">
                        <a:spcBef>
                          <a:spcPts val="800"/>
                        </a:spcBef>
                        <a:spcAft>
                          <a:spcPts val="0"/>
                        </a:spcAft>
                        <a:buClr>
                          <a:srgbClr val="007A5E"/>
                        </a:buClr>
                        <a:buSzPct val="100000"/>
                        <a:buFont typeface="Arial"/>
                        <a:buChar char="—"/>
                        <a:defRPr/>
                      </a:pPr>
                      <a:r>
                        <a:rPr lang="en-US" sz="900" b="0" kern="1200" dirty="0" smtClean="0">
                          <a:solidFill>
                            <a:schemeClr val="tx1"/>
                          </a:solidFill>
                          <a:latin typeface="Arial" charset="0"/>
                          <a:ea typeface="+mn-ea"/>
                          <a:cs typeface="Arial" charset="0"/>
                        </a:rPr>
                        <a:t>Reduced/eliminated E-ZPass discounts three times over the past 15 years</a:t>
                      </a:r>
                      <a:endParaRPr lang="en-US" sz="900" dirty="0" smtClean="0">
                        <a:latin typeface="Arial"/>
                        <a:ea typeface="LF_Kai"/>
                      </a:endParaRPr>
                    </a:p>
                  </a:txBody>
                  <a:tcPr>
                    <a:noFill/>
                  </a:tcPr>
                </a:tc>
              </a:tr>
              <a:tr h="1191258">
                <a:tc>
                  <a:txBody>
                    <a:bodyPr/>
                    <a:lstStyle/>
                    <a:p>
                      <a:pPr marL="219075" marR="0" lvl="0" indent="-219075" algn="l" defTabSz="914400" rtl="0" eaLnBrk="0" latinLnBrk="0" hangingPunct="0">
                        <a:spcBef>
                          <a:spcPts val="800"/>
                        </a:spcBef>
                        <a:spcAft>
                          <a:spcPts val="0"/>
                        </a:spcAft>
                        <a:buClr>
                          <a:srgbClr val="007A5E"/>
                        </a:buClr>
                        <a:buSzPct val="100000"/>
                        <a:buFont typeface="Wingdings"/>
                        <a:buChar char="n"/>
                        <a:defRPr/>
                      </a:pPr>
                      <a:r>
                        <a:rPr lang="en-US" sz="900" baseline="0" dirty="0" smtClean="0">
                          <a:latin typeface="Arial" charset="0"/>
                          <a:cs typeface="Arial" charset="0"/>
                        </a:rPr>
                        <a:t>The E-Z Pass penetration rates have increased to over 82% on the Turnpike and nearly 80% on the Parkway</a:t>
                      </a:r>
                    </a:p>
                    <a:p>
                      <a:pPr marL="457200" marR="0" lvl="0" indent="-227013" algn="l" defTabSz="914400" rtl="0" eaLnBrk="0" fontAlgn="base" latinLnBrk="0" hangingPunct="0">
                        <a:spcBef>
                          <a:spcPts val="800"/>
                        </a:spcBef>
                        <a:spcAft>
                          <a:spcPts val="0"/>
                        </a:spcAft>
                        <a:buClr>
                          <a:srgbClr val="007A5E"/>
                        </a:buClr>
                        <a:buSzPct val="100000"/>
                        <a:buFont typeface="Arial"/>
                        <a:buChar char="—"/>
                        <a:defRPr/>
                      </a:pPr>
                      <a:r>
                        <a:rPr lang="en-US" sz="900" b="0" kern="1200" dirty="0" smtClean="0">
                          <a:solidFill>
                            <a:schemeClr val="tx1"/>
                          </a:solidFill>
                          <a:latin typeface="Arial" charset="0"/>
                          <a:ea typeface="+mn-ea"/>
                          <a:cs typeface="Arial" charset="0"/>
                        </a:rPr>
                        <a:t>E-Z Pass penetration among the highest in the country </a:t>
                      </a:r>
                    </a:p>
                    <a:p>
                      <a:pPr marL="457200" marR="0" lvl="0" indent="-227013" algn="l" defTabSz="914400" rtl="0" eaLnBrk="0" fontAlgn="base" latinLnBrk="0" hangingPunct="0">
                        <a:spcBef>
                          <a:spcPts val="800"/>
                        </a:spcBef>
                        <a:spcAft>
                          <a:spcPts val="0"/>
                        </a:spcAft>
                        <a:buClr>
                          <a:srgbClr val="007A5E"/>
                        </a:buClr>
                        <a:buSzPct val="100000"/>
                        <a:buFont typeface="Arial"/>
                        <a:buChar char="—"/>
                        <a:defRPr/>
                      </a:pPr>
                      <a:r>
                        <a:rPr lang="en-US" sz="900" b="0" kern="1200" dirty="0" smtClean="0">
                          <a:solidFill>
                            <a:schemeClr val="tx1"/>
                          </a:solidFill>
                          <a:latin typeface="Arial" charset="0"/>
                          <a:ea typeface="+mn-ea"/>
                          <a:cs typeface="Arial" charset="0"/>
                        </a:rPr>
                        <a:t>Has a significantly lower toll collection cost per transaction than manual</a:t>
                      </a:r>
                      <a:r>
                        <a:rPr lang="en-US" sz="900" b="0" kern="1200" baseline="0" dirty="0" smtClean="0">
                          <a:solidFill>
                            <a:schemeClr val="tx1"/>
                          </a:solidFill>
                          <a:latin typeface="Arial" charset="0"/>
                          <a:ea typeface="+mn-ea"/>
                          <a:cs typeface="Arial" charset="0"/>
                        </a:rPr>
                        <a:t> toll collection</a:t>
                      </a:r>
                      <a:r>
                        <a:rPr lang="en-US" sz="900" b="0" kern="1200" dirty="0" smtClean="0">
                          <a:solidFill>
                            <a:schemeClr val="tx1"/>
                          </a:solidFill>
                          <a:latin typeface="Arial" charset="0"/>
                          <a:ea typeface="+mn-ea"/>
                          <a:cs typeface="Arial" charset="0"/>
                        </a:rPr>
                        <a:t> </a:t>
                      </a:r>
                      <a:endParaRPr lang="en-US" sz="900" baseline="0" dirty="0" smtClean="0">
                        <a:latin typeface="Arial" charset="0"/>
                        <a:cs typeface="Arial" charset="0"/>
                      </a:endParaRPr>
                    </a:p>
                    <a:p>
                      <a:pPr marL="230187" marR="0" lvl="0" indent="0" algn="l" defTabSz="914400" rtl="0" eaLnBrk="0" fontAlgn="base" latinLnBrk="0" hangingPunct="0">
                        <a:spcBef>
                          <a:spcPts val="800"/>
                        </a:spcBef>
                        <a:spcAft>
                          <a:spcPts val="0"/>
                        </a:spcAft>
                        <a:buClr>
                          <a:srgbClr val="007A5E"/>
                        </a:buClr>
                        <a:buSzPct val="100000"/>
                        <a:buFont typeface="Arial"/>
                        <a:buNone/>
                        <a:defRPr/>
                      </a:pPr>
                      <a:endParaRPr lang="en-US" sz="1200" dirty="0" smtClean="0">
                        <a:latin typeface="Arial"/>
                        <a:ea typeface="LF_Kai"/>
                      </a:endParaRPr>
                    </a:p>
                  </a:txBody>
                  <a:tcPr>
                    <a:noFill/>
                  </a:tcPr>
                </a:tc>
              </a:tr>
            </a:tbl>
          </a:graphicData>
        </a:graphic>
      </p:graphicFrame>
      <p:pic>
        <p:nvPicPr>
          <p:cNvPr id="12" name="Picture 11" descr="Map_v2.wmf"/>
          <p:cNvPicPr/>
          <p:nvPr/>
        </p:nvPicPr>
        <p:blipFill>
          <a:blip r:embed="rId3" cstate="screen">
            <a:extLst>
              <a:ext uri="{28A0092B-C50C-407E-A947-70E740481C1C}">
                <a14:useLocalDpi xmlns:a14="http://schemas.microsoft.com/office/drawing/2010/main"/>
              </a:ext>
            </a:extLst>
          </a:blip>
          <a:srcRect l="2250"/>
          <a:stretch>
            <a:fillRect/>
          </a:stretch>
        </p:blipFill>
        <p:spPr>
          <a:xfrm>
            <a:off x="4959350" y="1524000"/>
            <a:ext cx="3695700" cy="4762500"/>
          </a:xfrm>
          <a:prstGeom prst="rect">
            <a:avLst/>
          </a:prstGeom>
          <a:ln w="31750" cap="sq">
            <a:solidFill>
              <a:srgbClr val="007A5E"/>
            </a:solidFill>
            <a:prstDash val="solid"/>
            <a:miter lim="800000"/>
          </a:ln>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p:cNvSpPr>
            <a:spLocks noGrp="1"/>
          </p:cNvSpPr>
          <p:nvPr>
            <p:ph type="sldNum" sz="quarter" idx="10"/>
          </p:nvPr>
        </p:nvSpPr>
        <p:spPr>
          <a:xfrm>
            <a:off x="6934200" y="6376988"/>
            <a:ext cx="2133600" cy="365125"/>
          </a:xfrm>
        </p:spPr>
        <p:txBody>
          <a:bodyPr/>
          <a:lstStyle/>
          <a:p>
            <a:pPr>
              <a:defRPr/>
            </a:pPr>
            <a:fld id="{FD1A2A3C-4FDF-437D-A6CB-814049A4453E}" type="slidenum">
              <a:rPr lang="en-US"/>
              <a:pPr>
                <a:defRPr/>
              </a:pPr>
              <a:t>19</a:t>
            </a:fld>
            <a:endParaRPr lang="en-US" dirty="0"/>
          </a:p>
        </p:txBody>
      </p:sp>
      <p:sp>
        <p:nvSpPr>
          <p:cNvPr id="31746" name="Title 1"/>
          <p:cNvSpPr>
            <a:spLocks noGrp="1"/>
          </p:cNvSpPr>
          <p:nvPr>
            <p:ph type="title" idx="4294967295"/>
          </p:nvPr>
        </p:nvSpPr>
        <p:spPr>
          <a:xfrm>
            <a:off x="990600" y="304800"/>
            <a:ext cx="7848600" cy="868362"/>
          </a:xfrm>
        </p:spPr>
        <p:txBody>
          <a:bodyPr/>
          <a:lstStyle/>
          <a:p>
            <a:pPr eaLnBrk="1" hangingPunct="1"/>
            <a:r>
              <a:rPr lang="en-US" sz="1950" dirty="0" smtClean="0">
                <a:latin typeface="Arial" charset="0"/>
                <a:cs typeface="Arial" charset="0"/>
              </a:rPr>
              <a:t>Bridge Improvements - </a:t>
            </a:r>
            <a:r>
              <a:rPr lang="en-US" sz="1800" dirty="0"/>
              <a:t>Great Egg Harbor SB Bridge Replacement</a:t>
            </a:r>
            <a:r>
              <a:rPr lang="en-US" sz="2000" dirty="0"/>
              <a:t/>
            </a:r>
            <a:br>
              <a:rPr lang="en-US" sz="2000" dirty="0"/>
            </a:br>
            <a:endParaRPr lang="en-US" sz="1950" dirty="0" smtClean="0">
              <a:latin typeface="Arial" charset="0"/>
              <a:cs typeface="Arial" charset="0"/>
            </a:endParaRPr>
          </a:p>
        </p:txBody>
      </p:sp>
      <p:pic>
        <p:nvPicPr>
          <p:cNvPr id="18" name="Picture 2" descr="C:\Users\williams\AppData\Local\Microsoft\Windows\Temporary Internet Files\Content.Outlook\59PLXXFU\nj great egg harbor 7-16 - 3 of 6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4325" y="1447800"/>
            <a:ext cx="4800600" cy="256857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40375" y="1449388"/>
            <a:ext cx="3175000" cy="25669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4325" y="4419600"/>
            <a:ext cx="2609850" cy="19573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8"/>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200400" y="4419600"/>
            <a:ext cx="2609850" cy="19573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105525" y="4419600"/>
            <a:ext cx="2609850" cy="19573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3392853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p:cNvSpPr>
            <a:spLocks noGrp="1"/>
          </p:cNvSpPr>
          <p:nvPr>
            <p:ph type="sldNum" sz="quarter" idx="10"/>
          </p:nvPr>
        </p:nvSpPr>
        <p:spPr>
          <a:xfrm>
            <a:off x="6858000" y="6424870"/>
            <a:ext cx="2133600" cy="365125"/>
          </a:xfrm>
        </p:spPr>
        <p:txBody>
          <a:bodyPr/>
          <a:lstStyle/>
          <a:p>
            <a:pPr>
              <a:defRPr/>
            </a:pPr>
            <a:fld id="{FD1A2A3C-4FDF-437D-A6CB-814049A4453E}" type="slidenum">
              <a:rPr lang="en-US"/>
              <a:pPr>
                <a:defRPr/>
              </a:pPr>
              <a:t>20</a:t>
            </a:fld>
            <a:endParaRPr lang="en-US" dirty="0"/>
          </a:p>
        </p:txBody>
      </p:sp>
      <p:sp>
        <p:nvSpPr>
          <p:cNvPr id="31746" name="Title 1"/>
          <p:cNvSpPr>
            <a:spLocks noGrp="1"/>
          </p:cNvSpPr>
          <p:nvPr>
            <p:ph type="title" idx="4294967295"/>
          </p:nvPr>
        </p:nvSpPr>
        <p:spPr>
          <a:xfrm>
            <a:off x="1295400" y="274638"/>
            <a:ext cx="7848600" cy="868362"/>
          </a:xfrm>
        </p:spPr>
        <p:txBody>
          <a:bodyPr/>
          <a:lstStyle/>
          <a:p>
            <a:pPr eaLnBrk="1" hangingPunct="1"/>
            <a:r>
              <a:rPr lang="en-US" sz="1950" dirty="0" smtClean="0">
                <a:latin typeface="Arial" charset="0"/>
                <a:cs typeface="Arial" charset="0"/>
              </a:rPr>
              <a:t>Interchange Improvements</a:t>
            </a:r>
          </a:p>
        </p:txBody>
      </p:sp>
      <p:graphicFrame>
        <p:nvGraphicFramePr>
          <p:cNvPr id="11" name="Group 211"/>
          <p:cNvGraphicFramePr>
            <a:graphicFrameLocks noGrp="1"/>
          </p:cNvGraphicFramePr>
          <p:nvPr>
            <p:extLst>
              <p:ext uri="{D42A27DB-BD31-4B8C-83A1-F6EECF244321}">
                <p14:modId xmlns:p14="http://schemas.microsoft.com/office/powerpoint/2010/main" val="1092880982"/>
              </p:ext>
            </p:extLst>
          </p:nvPr>
        </p:nvGraphicFramePr>
        <p:xfrm>
          <a:off x="533400" y="1295400"/>
          <a:ext cx="7467600" cy="2574927"/>
        </p:xfrm>
        <a:graphic>
          <a:graphicData uri="http://schemas.openxmlformats.org/drawingml/2006/table">
            <a:tbl>
              <a:tblPr/>
              <a:tblGrid>
                <a:gridCol w="4038600"/>
                <a:gridCol w="3429000"/>
              </a:tblGrid>
              <a:tr h="335256">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600" b="0" i="0" u="none" strike="noStrike" cap="none" normalizeH="0" baseline="0" dirty="0" smtClean="0">
                          <a:ln>
                            <a:noFill/>
                          </a:ln>
                          <a:solidFill>
                            <a:schemeClr val="tx1"/>
                          </a:solidFill>
                          <a:effectLst/>
                          <a:latin typeface="+mn-lt"/>
                        </a:rPr>
                        <a:t>TURNPIKE</a:t>
                      </a:r>
                    </a:p>
                  </a:txBody>
                  <a:tcPr marL="91452" marR="91452" marT="45708" marB="45708"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600" b="0" i="0" u="none" strike="noStrike" cap="none" normalizeH="0" baseline="0" dirty="0" smtClean="0">
                          <a:ln>
                            <a:noFill/>
                          </a:ln>
                          <a:solidFill>
                            <a:schemeClr val="tx1"/>
                          </a:solidFill>
                          <a:effectLst/>
                          <a:latin typeface="+mn-lt"/>
                        </a:rPr>
                        <a:t>PARKWAY</a:t>
                      </a:r>
                    </a:p>
                  </a:txBody>
                  <a:tcPr marL="91452" marR="91452" marT="45708" marB="457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19953">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400" b="0" i="0" u="none" strike="noStrike" cap="none" normalizeH="0" baseline="0" dirty="0" smtClean="0">
                          <a:ln>
                            <a:noFill/>
                          </a:ln>
                          <a:solidFill>
                            <a:schemeClr val="tx1"/>
                          </a:solidFill>
                          <a:effectLst/>
                          <a:latin typeface="+mn-lt"/>
                        </a:rPr>
                        <a:t>Interchange 9</a:t>
                      </a:r>
                    </a:p>
                  </a:txBody>
                  <a:tcPr marL="91452" marR="91452" marT="45708" marB="45708"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400" b="0" i="0" u="none" strike="noStrike" cap="none" normalizeH="0" baseline="0" dirty="0" smtClean="0">
                          <a:ln>
                            <a:noFill/>
                          </a:ln>
                          <a:solidFill>
                            <a:schemeClr val="tx1"/>
                          </a:solidFill>
                          <a:effectLst/>
                          <a:latin typeface="+mn-lt"/>
                        </a:rPr>
                        <a:t>Interchange 0</a:t>
                      </a:r>
                    </a:p>
                  </a:txBody>
                  <a:tcPr marL="91452" marR="91452" marT="45708" marB="457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19953">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400" b="0" i="0" u="none" strike="noStrike" cap="none" normalizeH="0" baseline="0" dirty="0" smtClean="0">
                          <a:ln>
                            <a:noFill/>
                          </a:ln>
                          <a:solidFill>
                            <a:schemeClr val="tx1"/>
                          </a:solidFill>
                          <a:effectLst/>
                          <a:latin typeface="+mn-lt"/>
                        </a:rPr>
                        <a:t>Interchange 10</a:t>
                      </a:r>
                    </a:p>
                  </a:txBody>
                  <a:tcPr marL="91452" marR="91452" marT="45708" marB="45708"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400" b="0" i="0" u="none" strike="noStrike" cap="none" normalizeH="0" baseline="0" dirty="0" smtClean="0">
                          <a:ln>
                            <a:noFill/>
                          </a:ln>
                          <a:solidFill>
                            <a:schemeClr val="tx1"/>
                          </a:solidFill>
                          <a:effectLst/>
                          <a:latin typeface="+mn-lt"/>
                        </a:rPr>
                        <a:t>Interchange 9, 10, and 11</a:t>
                      </a:r>
                    </a:p>
                  </a:txBody>
                  <a:tcPr marL="91452" marR="91452" marT="45708" marB="457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19953">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400" b="0" i="0" u="none" strike="noStrike" cap="none" normalizeH="0" baseline="0" dirty="0" smtClean="0">
                          <a:ln>
                            <a:noFill/>
                          </a:ln>
                          <a:solidFill>
                            <a:schemeClr val="tx1"/>
                          </a:solidFill>
                          <a:effectLst/>
                          <a:latin typeface="+mn-lt"/>
                        </a:rPr>
                        <a:t>Interchange 14A</a:t>
                      </a:r>
                    </a:p>
                  </a:txBody>
                  <a:tcPr marL="91452" marR="91452" marT="45708" marB="45708"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400" b="0" i="0" u="none" strike="noStrike" cap="none" normalizeH="0" baseline="0" dirty="0" smtClean="0">
                          <a:ln>
                            <a:noFill/>
                          </a:ln>
                          <a:solidFill>
                            <a:schemeClr val="tx1"/>
                          </a:solidFill>
                          <a:effectLst/>
                          <a:latin typeface="+mn-lt"/>
                        </a:rPr>
                        <a:t>Interchange 41 &amp; 44</a:t>
                      </a:r>
                    </a:p>
                  </a:txBody>
                  <a:tcPr marL="91452" marR="91452" marT="45708" marB="457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19953">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400" b="0" i="0" u="none" strike="noStrike" cap="none" normalizeH="0" baseline="0" dirty="0" smtClean="0">
                          <a:ln>
                            <a:noFill/>
                          </a:ln>
                          <a:solidFill>
                            <a:schemeClr val="tx1"/>
                          </a:solidFill>
                          <a:effectLst/>
                          <a:latin typeface="+mn-lt"/>
                        </a:rPr>
                        <a:t>Interchange 15W </a:t>
                      </a:r>
                    </a:p>
                  </a:txBody>
                  <a:tcPr marL="91452" marR="91452" marT="45708" marB="45708"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400" b="0" i="0" u="none" strike="noStrike" cap="none" normalizeH="0" baseline="0" dirty="0" smtClean="0">
                          <a:ln>
                            <a:noFill/>
                          </a:ln>
                          <a:solidFill>
                            <a:schemeClr val="tx1"/>
                          </a:solidFill>
                          <a:effectLst/>
                          <a:latin typeface="+mn-lt"/>
                        </a:rPr>
                        <a:t>Interchange 88 / 89</a:t>
                      </a:r>
                    </a:p>
                  </a:txBody>
                  <a:tcPr marL="91452" marR="91452" marT="45708" marB="457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19953">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400" b="0" i="0" u="none" strike="noStrike" cap="none" normalizeH="0" baseline="0" dirty="0" smtClean="0">
                          <a:ln>
                            <a:noFill/>
                          </a:ln>
                          <a:solidFill>
                            <a:schemeClr val="tx1"/>
                          </a:solidFill>
                          <a:effectLst/>
                          <a:latin typeface="+mn-lt"/>
                        </a:rPr>
                        <a:t>Interchange 16W</a:t>
                      </a:r>
                    </a:p>
                  </a:txBody>
                  <a:tcPr marL="91452" marR="91452" marT="45708" marB="45708"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400" b="0" i="0" u="none" strike="noStrike" cap="none" normalizeH="0" baseline="0" dirty="0" smtClean="0">
                          <a:ln>
                            <a:noFill/>
                          </a:ln>
                          <a:solidFill>
                            <a:schemeClr val="tx1"/>
                          </a:solidFill>
                          <a:effectLst/>
                          <a:latin typeface="+mn-lt"/>
                        </a:rPr>
                        <a:t>Interchange 105</a:t>
                      </a:r>
                    </a:p>
                  </a:txBody>
                  <a:tcPr marL="91452" marR="91452" marT="45708" marB="457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19953">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1400" b="0" i="0" u="none" strike="noStrike" cap="none" normalizeH="0" baseline="0" dirty="0" smtClean="0">
                        <a:ln>
                          <a:noFill/>
                        </a:ln>
                        <a:solidFill>
                          <a:schemeClr val="tx1"/>
                        </a:solidFill>
                        <a:effectLst/>
                        <a:latin typeface="+mn-lt"/>
                      </a:endParaRPr>
                    </a:p>
                  </a:txBody>
                  <a:tcPr marL="91452" marR="91452" marT="45708" marB="45708"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400" b="0" i="0" u="none" strike="noStrike" cap="none" normalizeH="0" baseline="0" dirty="0" smtClean="0">
                          <a:ln>
                            <a:noFill/>
                          </a:ln>
                          <a:solidFill>
                            <a:schemeClr val="tx1"/>
                          </a:solidFill>
                          <a:effectLst/>
                          <a:latin typeface="+mn-lt"/>
                        </a:rPr>
                        <a:t>Interchange 125</a:t>
                      </a:r>
                    </a:p>
                  </a:txBody>
                  <a:tcPr marL="91452" marR="91452" marT="45708" marB="457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19953">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1400" b="0" i="0" u="none" strike="noStrike" cap="none" normalizeH="0" baseline="0" dirty="0" smtClean="0">
                        <a:ln>
                          <a:noFill/>
                        </a:ln>
                        <a:solidFill>
                          <a:schemeClr val="tx1"/>
                        </a:solidFill>
                        <a:effectLst/>
                        <a:latin typeface="+mn-lt"/>
                      </a:endParaRPr>
                    </a:p>
                  </a:txBody>
                  <a:tcPr marL="91452" marR="91452" marT="45708" marB="45708"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400" b="0" i="0" u="none" strike="noStrike" cap="none" normalizeH="0" baseline="0" dirty="0" smtClean="0">
                          <a:ln>
                            <a:noFill/>
                          </a:ln>
                          <a:solidFill>
                            <a:schemeClr val="tx1"/>
                          </a:solidFill>
                          <a:effectLst/>
                          <a:latin typeface="+mn-lt"/>
                        </a:rPr>
                        <a:t>Interchange 163</a:t>
                      </a:r>
                    </a:p>
                  </a:txBody>
                  <a:tcPr marL="91452" marR="91452" marT="45708" marB="457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bl>
          </a:graphicData>
        </a:graphic>
      </p:graphicFrame>
      <p:pic>
        <p:nvPicPr>
          <p:cNvPr id="12" name="Picture 2" descr="C:\temp\PresentationPhotos\Tpk_10\RichPresentation\ALT-3 Concept Full-size.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3657600"/>
            <a:ext cx="3405188"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3" name="Picture 3" descr="S:\Administration\Presentations\RJF\Interchange 105\Int105-1.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267200" y="3908424"/>
            <a:ext cx="3128962" cy="22637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533400" y="6324600"/>
            <a:ext cx="2116028" cy="307777"/>
          </a:xfrm>
          <a:prstGeom prst="rect">
            <a:avLst/>
          </a:prstGeom>
        </p:spPr>
        <p:txBody>
          <a:bodyPr wrap="none">
            <a:spAutoFit/>
          </a:bodyPr>
          <a:lstStyle/>
          <a:p>
            <a:pPr>
              <a:defRPr/>
            </a:pPr>
            <a:r>
              <a:rPr lang="en-US" sz="1400" b="0" dirty="0"/>
              <a:t>Turnpike Interchange 10</a:t>
            </a:r>
          </a:p>
        </p:txBody>
      </p:sp>
      <p:sp>
        <p:nvSpPr>
          <p:cNvPr id="4" name="Rectangle 3"/>
          <p:cNvSpPr/>
          <p:nvPr/>
        </p:nvSpPr>
        <p:spPr>
          <a:xfrm>
            <a:off x="4876800" y="6299656"/>
            <a:ext cx="2214068" cy="307777"/>
          </a:xfrm>
          <a:prstGeom prst="rect">
            <a:avLst/>
          </a:prstGeom>
        </p:spPr>
        <p:txBody>
          <a:bodyPr wrap="none">
            <a:spAutoFit/>
          </a:bodyPr>
          <a:lstStyle/>
          <a:p>
            <a:pPr>
              <a:defRPr/>
            </a:pPr>
            <a:r>
              <a:rPr lang="en-US" sz="1400" b="0" dirty="0"/>
              <a:t>Parkway Interchange 105</a:t>
            </a:r>
          </a:p>
        </p:txBody>
      </p:sp>
    </p:spTree>
    <p:custDataLst>
      <p:tags r:id="rId1"/>
    </p:custDataLst>
    <p:extLst>
      <p:ext uri="{BB962C8B-B14F-4D97-AF65-F5344CB8AC3E}">
        <p14:creationId xmlns:p14="http://schemas.microsoft.com/office/powerpoint/2010/main" val="25924358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p:cNvSpPr>
            <a:spLocks noGrp="1"/>
          </p:cNvSpPr>
          <p:nvPr>
            <p:ph type="sldNum" sz="quarter" idx="10"/>
          </p:nvPr>
        </p:nvSpPr>
        <p:spPr>
          <a:xfrm>
            <a:off x="6934200" y="6426200"/>
            <a:ext cx="2133600" cy="365125"/>
          </a:xfrm>
        </p:spPr>
        <p:txBody>
          <a:bodyPr/>
          <a:lstStyle/>
          <a:p>
            <a:pPr>
              <a:defRPr/>
            </a:pPr>
            <a:fld id="{FD1A2A3C-4FDF-437D-A6CB-814049A4453E}" type="slidenum">
              <a:rPr lang="en-US"/>
              <a:pPr>
                <a:defRPr/>
              </a:pPr>
              <a:t>21</a:t>
            </a:fld>
            <a:endParaRPr lang="en-US" dirty="0"/>
          </a:p>
        </p:txBody>
      </p:sp>
      <p:sp>
        <p:nvSpPr>
          <p:cNvPr id="31746" name="Title 1"/>
          <p:cNvSpPr>
            <a:spLocks noGrp="1"/>
          </p:cNvSpPr>
          <p:nvPr>
            <p:ph type="title" idx="4294967295"/>
          </p:nvPr>
        </p:nvSpPr>
        <p:spPr>
          <a:xfrm>
            <a:off x="990600" y="381000"/>
            <a:ext cx="7848600" cy="609600"/>
          </a:xfrm>
        </p:spPr>
        <p:txBody>
          <a:bodyPr/>
          <a:lstStyle/>
          <a:p>
            <a:pPr eaLnBrk="1" hangingPunct="1"/>
            <a:r>
              <a:rPr lang="en-US" sz="1950" dirty="0" smtClean="0">
                <a:latin typeface="Arial" charset="0"/>
                <a:cs typeface="Arial" charset="0"/>
              </a:rPr>
              <a:t>Interchange Improvements - </a:t>
            </a:r>
            <a:r>
              <a:rPr lang="en-US" sz="1600" dirty="0"/>
              <a:t>TPK Interchange 14A Improvements Project</a:t>
            </a:r>
            <a:r>
              <a:rPr lang="en-US" sz="2000" dirty="0"/>
              <a:t/>
            </a:r>
            <a:br>
              <a:rPr lang="en-US" sz="2000" dirty="0"/>
            </a:br>
            <a:endParaRPr lang="en-US" sz="1950" dirty="0" smtClean="0">
              <a:latin typeface="Arial" charset="0"/>
              <a:cs typeface="Arial" charset="0"/>
            </a:endParaRPr>
          </a:p>
        </p:txBody>
      </p:sp>
      <p:pic>
        <p:nvPicPr>
          <p:cNvPr id="1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54075" y="1524000"/>
            <a:ext cx="7667897" cy="4572000"/>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13885413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p:cNvSpPr>
            <a:spLocks noGrp="1"/>
          </p:cNvSpPr>
          <p:nvPr>
            <p:ph type="sldNum" sz="quarter" idx="10"/>
          </p:nvPr>
        </p:nvSpPr>
        <p:spPr>
          <a:xfrm>
            <a:off x="6934200" y="6492875"/>
            <a:ext cx="2133600" cy="365125"/>
          </a:xfrm>
        </p:spPr>
        <p:txBody>
          <a:bodyPr/>
          <a:lstStyle/>
          <a:p>
            <a:pPr>
              <a:defRPr/>
            </a:pPr>
            <a:fld id="{FD1A2A3C-4FDF-437D-A6CB-814049A4453E}" type="slidenum">
              <a:rPr lang="en-US"/>
              <a:pPr>
                <a:defRPr/>
              </a:pPr>
              <a:t>22</a:t>
            </a:fld>
            <a:endParaRPr lang="en-US" dirty="0"/>
          </a:p>
        </p:txBody>
      </p:sp>
      <p:sp>
        <p:nvSpPr>
          <p:cNvPr id="31746" name="Title 1"/>
          <p:cNvSpPr>
            <a:spLocks noGrp="1"/>
          </p:cNvSpPr>
          <p:nvPr>
            <p:ph type="title" idx="4294967295"/>
          </p:nvPr>
        </p:nvSpPr>
        <p:spPr>
          <a:xfrm>
            <a:off x="990600" y="328097"/>
            <a:ext cx="7848600" cy="662503"/>
          </a:xfrm>
        </p:spPr>
        <p:txBody>
          <a:bodyPr/>
          <a:lstStyle/>
          <a:p>
            <a:pPr eaLnBrk="1" hangingPunct="1"/>
            <a:r>
              <a:rPr lang="en-US" sz="1950" dirty="0" smtClean="0">
                <a:latin typeface="Arial" charset="0"/>
                <a:cs typeface="Arial" charset="0"/>
              </a:rPr>
              <a:t>Interchange Improvements - </a:t>
            </a:r>
            <a:r>
              <a:rPr lang="en-US" sz="1800" dirty="0"/>
              <a:t>GSP Interchange 9, 10 and 11</a:t>
            </a:r>
            <a:br>
              <a:rPr lang="en-US" sz="1800" dirty="0"/>
            </a:br>
            <a:endParaRPr lang="en-US" sz="1800" dirty="0" smtClean="0">
              <a:latin typeface="Arial" charset="0"/>
              <a:cs typeface="Arial" charset="0"/>
            </a:endParaRPr>
          </a:p>
        </p:txBody>
      </p:sp>
      <p:pic>
        <p:nvPicPr>
          <p:cNvPr id="7" name="Picture 8" descr="D:\stvi1606240012.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9263" y="1447800"/>
            <a:ext cx="3868738" cy="228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6" descr="S:\Design\Highway\Photos\shoulder and 9 10 11\nj gsp 100 to 83 tagged 10-15 - 261 of 350.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24388" y="1447800"/>
            <a:ext cx="3868737" cy="2286001"/>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8" descr="S:\Design\Highway\Photos\shoulder and 9 10 11\nj gsp exit 10 10-15 - 18 of 22.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49263" y="4038600"/>
            <a:ext cx="3848100" cy="24130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10" descr="D:\stvi1606240033.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652963" y="4038600"/>
            <a:ext cx="3894137" cy="24130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800320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p:cNvSpPr>
            <a:spLocks noGrp="1"/>
          </p:cNvSpPr>
          <p:nvPr>
            <p:ph type="sldNum" sz="quarter" idx="10"/>
          </p:nvPr>
        </p:nvSpPr>
        <p:spPr>
          <a:xfrm>
            <a:off x="6858000" y="6400800"/>
            <a:ext cx="2133600" cy="365125"/>
          </a:xfrm>
        </p:spPr>
        <p:txBody>
          <a:bodyPr/>
          <a:lstStyle/>
          <a:p>
            <a:pPr>
              <a:defRPr/>
            </a:pPr>
            <a:fld id="{FD1A2A3C-4FDF-437D-A6CB-814049A4453E}" type="slidenum">
              <a:rPr lang="en-US"/>
              <a:pPr>
                <a:defRPr/>
              </a:pPr>
              <a:t>23</a:t>
            </a:fld>
            <a:endParaRPr lang="en-US" dirty="0"/>
          </a:p>
        </p:txBody>
      </p:sp>
      <p:sp>
        <p:nvSpPr>
          <p:cNvPr id="31746" name="Title 1"/>
          <p:cNvSpPr>
            <a:spLocks noGrp="1"/>
          </p:cNvSpPr>
          <p:nvPr>
            <p:ph type="title" idx="4294967295"/>
          </p:nvPr>
        </p:nvSpPr>
        <p:spPr>
          <a:xfrm>
            <a:off x="990600" y="304800"/>
            <a:ext cx="7848600" cy="762000"/>
          </a:xfrm>
        </p:spPr>
        <p:txBody>
          <a:bodyPr/>
          <a:lstStyle/>
          <a:p>
            <a:pPr eaLnBrk="1" hangingPunct="1"/>
            <a:r>
              <a:rPr lang="en-US" sz="1950" dirty="0" smtClean="0">
                <a:latin typeface="Arial" charset="0"/>
                <a:cs typeface="Arial" charset="0"/>
              </a:rPr>
              <a:t>Interchange Improvements - </a:t>
            </a:r>
            <a:r>
              <a:rPr lang="en-US" sz="1800" dirty="0"/>
              <a:t>GSP Interchange 125</a:t>
            </a:r>
            <a:br>
              <a:rPr lang="en-US" sz="1800" dirty="0"/>
            </a:br>
            <a:endParaRPr lang="en-US" sz="1800" dirty="0" smtClean="0">
              <a:latin typeface="Arial" charset="0"/>
              <a:cs typeface="Arial" charset="0"/>
            </a:endParaRPr>
          </a:p>
        </p:txBody>
      </p:sp>
      <p:pic>
        <p:nvPicPr>
          <p:cNvPr id="11" name="Picture 2" descr="C:\temp\Presentation\2015-04-07_RJF\New folder\Final 2015 Int_125_IPA 200 Scale.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6875" y="1537216"/>
            <a:ext cx="8289925" cy="463498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258362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p:cNvSpPr>
            <a:spLocks noGrp="1"/>
          </p:cNvSpPr>
          <p:nvPr>
            <p:ph type="sldNum" sz="quarter" idx="10"/>
          </p:nvPr>
        </p:nvSpPr>
        <p:spPr>
          <a:xfrm>
            <a:off x="6934200" y="6492875"/>
            <a:ext cx="2133600" cy="365125"/>
          </a:xfrm>
        </p:spPr>
        <p:txBody>
          <a:bodyPr/>
          <a:lstStyle/>
          <a:p>
            <a:pPr>
              <a:defRPr/>
            </a:pPr>
            <a:fld id="{FD1A2A3C-4FDF-437D-A6CB-814049A4453E}" type="slidenum">
              <a:rPr lang="en-US"/>
              <a:pPr>
                <a:defRPr/>
              </a:pPr>
              <a:t>24</a:t>
            </a:fld>
            <a:endParaRPr lang="en-US" dirty="0"/>
          </a:p>
        </p:txBody>
      </p:sp>
      <p:sp>
        <p:nvSpPr>
          <p:cNvPr id="31746" name="Title 1"/>
          <p:cNvSpPr>
            <a:spLocks noGrp="1"/>
          </p:cNvSpPr>
          <p:nvPr>
            <p:ph type="title" idx="4294967295"/>
          </p:nvPr>
        </p:nvSpPr>
        <p:spPr>
          <a:xfrm>
            <a:off x="1295400" y="274638"/>
            <a:ext cx="7848600" cy="868362"/>
          </a:xfrm>
        </p:spPr>
        <p:txBody>
          <a:bodyPr/>
          <a:lstStyle/>
          <a:p>
            <a:pPr eaLnBrk="1" hangingPunct="1"/>
            <a:r>
              <a:rPr lang="en-US" sz="1950" dirty="0" smtClean="0">
                <a:latin typeface="Arial" charset="0"/>
                <a:cs typeface="Arial" charset="0"/>
              </a:rPr>
              <a:t>Roadway Improvements</a:t>
            </a:r>
          </a:p>
        </p:txBody>
      </p:sp>
      <p:graphicFrame>
        <p:nvGraphicFramePr>
          <p:cNvPr id="7" name="Group 211"/>
          <p:cNvGraphicFramePr>
            <a:graphicFrameLocks noGrp="1"/>
          </p:cNvGraphicFramePr>
          <p:nvPr>
            <p:extLst>
              <p:ext uri="{D42A27DB-BD31-4B8C-83A1-F6EECF244321}">
                <p14:modId xmlns:p14="http://schemas.microsoft.com/office/powerpoint/2010/main" val="1626763766"/>
              </p:ext>
            </p:extLst>
          </p:nvPr>
        </p:nvGraphicFramePr>
        <p:xfrm>
          <a:off x="533400" y="1447800"/>
          <a:ext cx="5889625" cy="1676400"/>
        </p:xfrm>
        <a:graphic>
          <a:graphicData uri="http://schemas.openxmlformats.org/drawingml/2006/table">
            <a:tbl>
              <a:tblPr/>
              <a:tblGrid>
                <a:gridCol w="4269978"/>
                <a:gridCol w="1619647"/>
              </a:tblGrid>
              <a:tr h="320040">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600" b="0" i="0" u="none" strike="noStrike" cap="none" normalizeH="0" baseline="0" dirty="0" smtClean="0">
                          <a:ln>
                            <a:noFill/>
                          </a:ln>
                          <a:solidFill>
                            <a:schemeClr val="tx1"/>
                          </a:solidFill>
                          <a:effectLst/>
                          <a:latin typeface="+mn-lt"/>
                        </a:rPr>
                        <a:t>Pavement Resurfacing / Rehabilitation</a:t>
                      </a:r>
                    </a:p>
                  </a:txBody>
                  <a:tcPr marL="91452" marR="91452"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1600" b="0" i="0" u="none" strike="noStrike" cap="none" normalizeH="0" baseline="0" dirty="0" smtClean="0">
                        <a:ln>
                          <a:noFill/>
                        </a:ln>
                        <a:solidFill>
                          <a:schemeClr val="tx1"/>
                        </a:solidFill>
                        <a:effectLst/>
                        <a:latin typeface="+mn-lt"/>
                      </a:endParaRPr>
                    </a:p>
                  </a:txBody>
                  <a:tcPr marL="91452" marR="9145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20040">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600" b="0" i="0" u="none" strike="noStrike" cap="none" normalizeH="0" baseline="0" dirty="0" smtClean="0">
                          <a:ln>
                            <a:noFill/>
                          </a:ln>
                          <a:solidFill>
                            <a:schemeClr val="tx1"/>
                          </a:solidFill>
                          <a:effectLst/>
                          <a:latin typeface="+mn-lt"/>
                        </a:rPr>
                        <a:t>Median Barrier Reconstruction</a:t>
                      </a:r>
                    </a:p>
                  </a:txBody>
                  <a:tcPr marL="91452" marR="91452"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1400" b="0" i="0" u="none" strike="noStrike" cap="none" normalizeH="0" baseline="0" dirty="0" smtClean="0">
                        <a:ln>
                          <a:noFill/>
                        </a:ln>
                        <a:solidFill>
                          <a:schemeClr val="tx1"/>
                        </a:solidFill>
                        <a:effectLst/>
                        <a:latin typeface="+mn-lt"/>
                      </a:endParaRPr>
                    </a:p>
                  </a:txBody>
                  <a:tcPr marL="91452" marR="9145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20040">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600" b="0" i="0" u="none" strike="noStrike" cap="none" normalizeH="0" baseline="0" dirty="0" smtClean="0">
                          <a:ln>
                            <a:noFill/>
                          </a:ln>
                          <a:solidFill>
                            <a:schemeClr val="tx1"/>
                          </a:solidFill>
                          <a:effectLst/>
                          <a:latin typeface="+mn-lt"/>
                        </a:rPr>
                        <a:t>Roadway Signing – Static and VMS</a:t>
                      </a:r>
                    </a:p>
                  </a:txBody>
                  <a:tcPr marL="91452" marR="91452"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1400" b="0" i="0" u="none" strike="noStrike" cap="none" normalizeH="0" baseline="0" dirty="0" smtClean="0">
                        <a:ln>
                          <a:noFill/>
                        </a:ln>
                        <a:solidFill>
                          <a:schemeClr val="tx1"/>
                        </a:solidFill>
                        <a:effectLst/>
                        <a:latin typeface="+mn-lt"/>
                      </a:endParaRPr>
                    </a:p>
                  </a:txBody>
                  <a:tcPr marL="91452" marR="9145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20040">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600" b="0" i="0" u="none" strike="noStrike" cap="none" normalizeH="0" baseline="0" dirty="0" smtClean="0">
                          <a:ln>
                            <a:noFill/>
                          </a:ln>
                          <a:solidFill>
                            <a:schemeClr val="tx1"/>
                          </a:solidFill>
                          <a:effectLst/>
                          <a:latin typeface="+mn-lt"/>
                        </a:rPr>
                        <a:t>Drainage Repairs</a:t>
                      </a:r>
                    </a:p>
                  </a:txBody>
                  <a:tcPr marL="91452" marR="91452"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1400" b="0" i="0" u="none" strike="noStrike" cap="none" normalizeH="0" baseline="0" dirty="0" smtClean="0">
                        <a:ln>
                          <a:noFill/>
                        </a:ln>
                        <a:solidFill>
                          <a:schemeClr val="tx1"/>
                        </a:solidFill>
                        <a:effectLst/>
                        <a:latin typeface="+mn-lt"/>
                      </a:endParaRPr>
                    </a:p>
                  </a:txBody>
                  <a:tcPr marL="91452" marR="9145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20040">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600" b="0" i="0" u="none" strike="noStrike" cap="none" normalizeH="0" baseline="0" dirty="0" smtClean="0">
                          <a:ln>
                            <a:noFill/>
                          </a:ln>
                          <a:solidFill>
                            <a:schemeClr val="tx1"/>
                          </a:solidFill>
                          <a:effectLst/>
                          <a:latin typeface="+mn-lt"/>
                        </a:rPr>
                        <a:t>GSP Shoulder Reconstruction - MP 83 to 100</a:t>
                      </a:r>
                    </a:p>
                  </a:txBody>
                  <a:tcPr marL="91452" marR="91452"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1400" b="0" i="0" u="none" strike="noStrike" cap="none" normalizeH="0" baseline="0" dirty="0" smtClean="0">
                        <a:ln>
                          <a:noFill/>
                        </a:ln>
                        <a:solidFill>
                          <a:schemeClr val="tx1"/>
                        </a:solidFill>
                        <a:effectLst/>
                        <a:latin typeface="+mn-lt"/>
                      </a:endParaRPr>
                    </a:p>
                  </a:txBody>
                  <a:tcPr marL="91452" marR="9145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bl>
          </a:graphicData>
        </a:graphic>
      </p:graphicFrame>
      <p:pic>
        <p:nvPicPr>
          <p:cNvPr id="8" name="Content Placeholder 2" descr="IMG_0003.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1000" y="3200400"/>
            <a:ext cx="2540000" cy="1517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 name="Object 1"/>
          <p:cNvGraphicFramePr>
            <a:graphicFrameLocks noChangeAspect="1"/>
          </p:cNvGraphicFramePr>
          <p:nvPr/>
        </p:nvGraphicFramePr>
        <p:xfrm>
          <a:off x="3251200" y="3200400"/>
          <a:ext cx="2613025" cy="1524000"/>
        </p:xfrm>
        <a:graphic>
          <a:graphicData uri="http://schemas.openxmlformats.org/presentationml/2006/ole">
            <mc:AlternateContent xmlns:mc="http://schemas.openxmlformats.org/markup-compatibility/2006">
              <mc:Choice xmlns:v="urn:schemas-microsoft-com:vml" Requires="v">
                <p:oleObj spid="_x0000_s2203" name="Photo Editor Photo" r:id="rId6" imgW="6095238" imgH="4571429" progId="MSPhotoEd.3">
                  <p:embed/>
                </p:oleObj>
              </mc:Choice>
              <mc:Fallback>
                <p:oleObj name="Photo Editor Photo" r:id="rId6" imgW="6095238" imgH="4571429" progId="MSPhotoEd.3">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51200" y="3200400"/>
                        <a:ext cx="2613025" cy="1524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8" descr="STR 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134100" y="3200400"/>
            <a:ext cx="2514600" cy="152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15" descr="Concrete Median Barrier Contract P200"/>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81000" y="5029200"/>
            <a:ext cx="2540000" cy="1473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6" descr="VMS"/>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238500" y="5006975"/>
            <a:ext cx="2628900"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2 - Ramp ESL sinkhole"/>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6134100" y="4987925"/>
            <a:ext cx="2514600" cy="1504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2"/>
    </p:custDataLst>
    <p:extLst>
      <p:ext uri="{BB962C8B-B14F-4D97-AF65-F5344CB8AC3E}">
        <p14:creationId xmlns:p14="http://schemas.microsoft.com/office/powerpoint/2010/main" val="525922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p:cNvSpPr>
            <a:spLocks noGrp="1"/>
          </p:cNvSpPr>
          <p:nvPr>
            <p:ph type="sldNum" sz="quarter" idx="10"/>
          </p:nvPr>
        </p:nvSpPr>
        <p:spPr>
          <a:xfrm>
            <a:off x="6781800" y="6410325"/>
            <a:ext cx="2133600" cy="365125"/>
          </a:xfrm>
        </p:spPr>
        <p:txBody>
          <a:bodyPr/>
          <a:lstStyle/>
          <a:p>
            <a:pPr>
              <a:defRPr/>
            </a:pPr>
            <a:fld id="{FD1A2A3C-4FDF-437D-A6CB-814049A4453E}" type="slidenum">
              <a:rPr lang="en-US"/>
              <a:pPr>
                <a:defRPr/>
              </a:pPr>
              <a:t>25</a:t>
            </a:fld>
            <a:endParaRPr lang="en-US" dirty="0"/>
          </a:p>
        </p:txBody>
      </p:sp>
      <p:sp>
        <p:nvSpPr>
          <p:cNvPr id="31746" name="Title 1"/>
          <p:cNvSpPr>
            <a:spLocks noGrp="1"/>
          </p:cNvSpPr>
          <p:nvPr>
            <p:ph type="title" idx="4294967295"/>
          </p:nvPr>
        </p:nvSpPr>
        <p:spPr>
          <a:xfrm>
            <a:off x="1295400" y="274638"/>
            <a:ext cx="7848600" cy="868362"/>
          </a:xfrm>
        </p:spPr>
        <p:txBody>
          <a:bodyPr/>
          <a:lstStyle/>
          <a:p>
            <a:pPr eaLnBrk="1" hangingPunct="1"/>
            <a:r>
              <a:rPr lang="en-US" sz="1950" dirty="0" smtClean="0">
                <a:latin typeface="Arial" charset="0"/>
                <a:cs typeface="Arial" charset="0"/>
              </a:rPr>
              <a:t>Roadway Improvements</a:t>
            </a:r>
          </a:p>
        </p:txBody>
      </p:sp>
      <p:pic>
        <p:nvPicPr>
          <p:cNvPr id="11" name="Picture 3" descr="Concrete Median Barrier Contract P2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 y="1447800"/>
            <a:ext cx="3205162" cy="21383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4" descr="GSP Contract No"/>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29200" y="1447800"/>
            <a:ext cx="3284538" cy="21177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6" descr="023 SB MP1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38150" y="4168775"/>
            <a:ext cx="3233737" cy="21558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5" descr="IMG_411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029200" y="4060825"/>
            <a:ext cx="3284538" cy="20637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2954681" y="3665577"/>
            <a:ext cx="2714205" cy="307777"/>
          </a:xfrm>
          <a:prstGeom prst="rect">
            <a:avLst/>
          </a:prstGeom>
        </p:spPr>
        <p:txBody>
          <a:bodyPr wrap="none">
            <a:spAutoFit/>
          </a:bodyPr>
          <a:lstStyle/>
          <a:p>
            <a:pPr algn="ctr">
              <a:spcBef>
                <a:spcPct val="50000"/>
              </a:spcBef>
              <a:defRPr/>
            </a:pPr>
            <a:r>
              <a:rPr lang="en-US" sz="1400" dirty="0"/>
              <a:t>Median Barrier Improvements</a:t>
            </a:r>
          </a:p>
        </p:txBody>
      </p:sp>
      <p:sp>
        <p:nvSpPr>
          <p:cNvPr id="4" name="Rectangle 3"/>
          <p:cNvSpPr/>
          <p:nvPr/>
        </p:nvSpPr>
        <p:spPr>
          <a:xfrm>
            <a:off x="3049258" y="6400800"/>
            <a:ext cx="2525050" cy="307777"/>
          </a:xfrm>
          <a:prstGeom prst="rect">
            <a:avLst/>
          </a:prstGeom>
        </p:spPr>
        <p:txBody>
          <a:bodyPr wrap="none">
            <a:spAutoFit/>
          </a:bodyPr>
          <a:lstStyle/>
          <a:p>
            <a:pPr algn="ctr">
              <a:spcBef>
                <a:spcPct val="50000"/>
              </a:spcBef>
              <a:defRPr/>
            </a:pPr>
            <a:r>
              <a:rPr lang="en-US" sz="1400" dirty="0"/>
              <a:t>Sign Replacement Program</a:t>
            </a:r>
          </a:p>
        </p:txBody>
      </p:sp>
    </p:spTree>
    <p:custDataLst>
      <p:tags r:id="rId1"/>
    </p:custDataLst>
    <p:extLst>
      <p:ext uri="{BB962C8B-B14F-4D97-AF65-F5344CB8AC3E}">
        <p14:creationId xmlns:p14="http://schemas.microsoft.com/office/powerpoint/2010/main" val="28060750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p:cNvSpPr>
            <a:spLocks noGrp="1"/>
          </p:cNvSpPr>
          <p:nvPr>
            <p:ph type="sldNum" sz="quarter" idx="10"/>
          </p:nvPr>
        </p:nvSpPr>
        <p:spPr>
          <a:xfrm>
            <a:off x="6781800" y="6427688"/>
            <a:ext cx="2133600" cy="365125"/>
          </a:xfrm>
        </p:spPr>
        <p:txBody>
          <a:bodyPr/>
          <a:lstStyle/>
          <a:p>
            <a:pPr>
              <a:defRPr/>
            </a:pPr>
            <a:fld id="{FD1A2A3C-4FDF-437D-A6CB-814049A4453E}" type="slidenum">
              <a:rPr lang="en-US"/>
              <a:pPr>
                <a:defRPr/>
              </a:pPr>
              <a:t>26</a:t>
            </a:fld>
            <a:endParaRPr lang="en-US" dirty="0"/>
          </a:p>
        </p:txBody>
      </p:sp>
      <p:sp>
        <p:nvSpPr>
          <p:cNvPr id="31746" name="Title 1"/>
          <p:cNvSpPr>
            <a:spLocks noGrp="1"/>
          </p:cNvSpPr>
          <p:nvPr>
            <p:ph type="title" idx="4294967295"/>
          </p:nvPr>
        </p:nvSpPr>
        <p:spPr>
          <a:xfrm>
            <a:off x="1190625" y="381000"/>
            <a:ext cx="7848600" cy="685800"/>
          </a:xfrm>
        </p:spPr>
        <p:txBody>
          <a:bodyPr/>
          <a:lstStyle/>
          <a:p>
            <a:pPr eaLnBrk="1" hangingPunct="1"/>
            <a:r>
              <a:rPr lang="en-US" sz="1950" dirty="0" smtClean="0">
                <a:latin typeface="Arial" charset="0"/>
                <a:cs typeface="Arial" charset="0"/>
              </a:rPr>
              <a:t>Roadway Improvements - </a:t>
            </a:r>
            <a:r>
              <a:rPr lang="en-US" sz="1800" dirty="0"/>
              <a:t>Sign Replacement Program</a:t>
            </a:r>
            <a:r>
              <a:rPr lang="en-US" sz="2000" dirty="0"/>
              <a:t/>
            </a:r>
            <a:br>
              <a:rPr lang="en-US" sz="2000" dirty="0"/>
            </a:br>
            <a:endParaRPr lang="en-US" sz="1950" dirty="0" smtClean="0">
              <a:latin typeface="Arial" charset="0"/>
              <a:cs typeface="Arial" charset="0"/>
            </a:endParaRPr>
          </a:p>
        </p:txBody>
      </p:sp>
      <p:pic>
        <p:nvPicPr>
          <p:cNvPr id="10" name="Picture 2" descr="S:\Design\Highway\Photos\Sign Photos\P10 A600.277.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73325" y="1339850"/>
            <a:ext cx="4046538" cy="20891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descr="S:\Design\Highway\Photos\Sign Photos\P15 A600.277.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90625" y="3613150"/>
            <a:ext cx="3327400" cy="236061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4" descr="S:\Design\Highway\Photos\Sign Photos\P600.320 sign photo.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757738" y="3613150"/>
            <a:ext cx="3328987" cy="236061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120608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p:cNvSpPr>
            <a:spLocks noGrp="1"/>
          </p:cNvSpPr>
          <p:nvPr>
            <p:ph type="sldNum" sz="quarter" idx="10"/>
          </p:nvPr>
        </p:nvSpPr>
        <p:spPr>
          <a:xfrm>
            <a:off x="6934200" y="6417677"/>
            <a:ext cx="2133600" cy="365125"/>
          </a:xfrm>
        </p:spPr>
        <p:txBody>
          <a:bodyPr/>
          <a:lstStyle/>
          <a:p>
            <a:pPr>
              <a:defRPr/>
            </a:pPr>
            <a:fld id="{FD1A2A3C-4FDF-437D-A6CB-814049A4453E}" type="slidenum">
              <a:rPr lang="en-US"/>
              <a:pPr>
                <a:defRPr/>
              </a:pPr>
              <a:t>27</a:t>
            </a:fld>
            <a:endParaRPr lang="en-US" dirty="0"/>
          </a:p>
        </p:txBody>
      </p:sp>
      <p:sp>
        <p:nvSpPr>
          <p:cNvPr id="31746" name="Title 1"/>
          <p:cNvSpPr>
            <a:spLocks noGrp="1"/>
          </p:cNvSpPr>
          <p:nvPr>
            <p:ph type="title" idx="4294967295"/>
          </p:nvPr>
        </p:nvSpPr>
        <p:spPr>
          <a:xfrm>
            <a:off x="1066800" y="381000"/>
            <a:ext cx="7848600" cy="685800"/>
          </a:xfrm>
        </p:spPr>
        <p:txBody>
          <a:bodyPr/>
          <a:lstStyle/>
          <a:p>
            <a:pPr eaLnBrk="1" hangingPunct="1"/>
            <a:r>
              <a:rPr lang="en-US" sz="1950" dirty="0" smtClean="0">
                <a:latin typeface="Arial" charset="0"/>
                <a:cs typeface="Arial" charset="0"/>
              </a:rPr>
              <a:t>Roadway Improvements - </a:t>
            </a:r>
            <a:r>
              <a:rPr lang="en-US" sz="1800" dirty="0"/>
              <a:t>Variable Message </a:t>
            </a:r>
            <a:r>
              <a:rPr lang="en-US" sz="1800" dirty="0" smtClean="0"/>
              <a:t>Signs – 240 Signs</a:t>
            </a:r>
            <a:r>
              <a:rPr lang="en-US" sz="1800" b="0" dirty="0"/>
              <a:t/>
            </a:r>
            <a:br>
              <a:rPr lang="en-US" sz="1800" b="0" dirty="0"/>
            </a:br>
            <a:endParaRPr lang="en-US" sz="1800" dirty="0" smtClean="0">
              <a:latin typeface="Arial" charset="0"/>
              <a:cs typeface="Arial" charset="0"/>
            </a:endParaRPr>
          </a:p>
        </p:txBody>
      </p:sp>
      <p:pic>
        <p:nvPicPr>
          <p:cNvPr id="8" name="Picture 3" descr="PROOF_Page_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3074" y="1397000"/>
            <a:ext cx="383540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C:\temp\Presentation\RichRaczynski\2012-10-05\VMS\MP 86.8 SB GSP (3).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619625" y="1522412"/>
            <a:ext cx="3840163" cy="2047875"/>
          </a:xfrm>
          <a:prstGeom prst="rect">
            <a:avLst/>
          </a:prstGeom>
          <a:ln w="3175" cap="sq">
            <a:solidFill>
              <a:schemeClr val="tx1"/>
            </a:solidFill>
            <a:prstDash val="solid"/>
            <a:miter lim="800000"/>
          </a:ln>
          <a:effectLst>
            <a:outerShdw blurRad="50800" dist="38100" dir="2700000" algn="tl" rotWithShape="0">
              <a:srgbClr val="000000">
                <a:alpha val="43000"/>
              </a:srgbClr>
            </a:outerShdw>
          </a:effectLst>
          <a:extLst/>
        </p:spPr>
      </p:pic>
      <p:pic>
        <p:nvPicPr>
          <p:cNvPr id="11" name="Picture 2" descr="C:\temp\Presentation\RichRaczynski\2012-10-05\VMS\A600.102A Project 628.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90548" y="3962400"/>
            <a:ext cx="3600451" cy="2247900"/>
          </a:xfrm>
          <a:prstGeom prst="rect">
            <a:avLst/>
          </a:prstGeom>
          <a:ln w="3175" cap="sq">
            <a:solidFill>
              <a:schemeClr val="tx1"/>
            </a:solidFill>
            <a:prstDash val="solid"/>
            <a:miter lim="800000"/>
          </a:ln>
          <a:effectLst>
            <a:outerShdw blurRad="50800" dist="38100" dir="2700000" algn="tl" rotWithShape="0">
              <a:srgbClr val="000000">
                <a:alpha val="43000"/>
              </a:srgbClr>
            </a:outerShdw>
          </a:effectLst>
          <a:extLst/>
        </p:spPr>
      </p:pic>
      <p:pic>
        <p:nvPicPr>
          <p:cNvPr id="14" name="Picture 4" descr="C:\temp\Presentation\RichRaczynski\2012-10-05\VMS\MP 117.85 NS80.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4629150" y="3962400"/>
            <a:ext cx="3840163" cy="2286000"/>
          </a:xfrm>
          <a:prstGeom prst="rect">
            <a:avLst/>
          </a:prstGeom>
          <a:ln w="3175" cap="sq">
            <a:solidFill>
              <a:schemeClr val="tx1"/>
            </a:solidFill>
            <a:prstDash val="solid"/>
            <a:miter lim="800000"/>
          </a:ln>
          <a:effectLst>
            <a:outerShdw blurRad="50800" dist="38100" dir="2700000" algn="tl" rotWithShape="0">
              <a:srgbClr val="000000">
                <a:alpha val="43000"/>
              </a:srgbClr>
            </a:outerShdw>
          </a:effectLst>
          <a:extLst/>
        </p:spPr>
      </p:pic>
    </p:spTree>
    <p:custDataLst>
      <p:tags r:id="rId1"/>
    </p:custDataLst>
    <p:extLst>
      <p:ext uri="{BB962C8B-B14F-4D97-AF65-F5344CB8AC3E}">
        <p14:creationId xmlns:p14="http://schemas.microsoft.com/office/powerpoint/2010/main" val="22934527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idx="4294967295"/>
          </p:nvPr>
        </p:nvSpPr>
        <p:spPr>
          <a:xfrm>
            <a:off x="1295400" y="274638"/>
            <a:ext cx="7848600" cy="868362"/>
          </a:xfrm>
        </p:spPr>
        <p:txBody>
          <a:bodyPr/>
          <a:lstStyle/>
          <a:p>
            <a:pPr eaLnBrk="1" hangingPunct="1"/>
            <a:r>
              <a:rPr lang="en-US" sz="1950" dirty="0" smtClean="0">
                <a:latin typeface="Arial" charset="0"/>
                <a:cs typeface="Arial" charset="0"/>
              </a:rPr>
              <a:t>GSP Shoulder Reconstruction – MP 83 to 100</a:t>
            </a:r>
          </a:p>
        </p:txBody>
      </p:sp>
      <p:pic>
        <p:nvPicPr>
          <p:cNvPr id="10" name="Picture 4" descr="_DSC108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7675" y="1295400"/>
            <a:ext cx="3733800" cy="238283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62500" y="1316038"/>
            <a:ext cx="3962400" cy="236220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descr="S:\Administration\Presentations\RJF\ToBeDeleted\88 89 GSP Interchange-.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7200" y="3856038"/>
            <a:ext cx="4956175" cy="23161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5" descr="WIDEN.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791200" y="3919538"/>
            <a:ext cx="3051175"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1" descr="WIDEN2.jpg"/>
          <p:cNvPicPr>
            <a:picLocks noChangeAspect="1"/>
          </p:cNvPicPr>
          <p:nvPr/>
        </p:nvPicPr>
        <p:blipFill>
          <a:blip r:embed="rId8" cstate="screen">
            <a:clrChange>
              <a:clrFrom>
                <a:srgbClr val="FFFFFE"/>
              </a:clrFrom>
              <a:clrTo>
                <a:srgbClr val="FFFFFE">
                  <a:alpha val="0"/>
                </a:srgbClr>
              </a:clrTo>
            </a:clrChange>
            <a:extLst>
              <a:ext uri="{28A0092B-C50C-407E-A947-70E740481C1C}">
                <a14:useLocalDpi xmlns:a14="http://schemas.microsoft.com/office/drawing/2010/main"/>
              </a:ext>
            </a:extLst>
          </a:blip>
          <a:srcRect/>
          <a:stretch>
            <a:fillRect/>
          </a:stretch>
        </p:blipFill>
        <p:spPr bwMode="auto">
          <a:xfrm>
            <a:off x="5791200" y="5181600"/>
            <a:ext cx="3048000" cy="762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143000" y="6324600"/>
            <a:ext cx="2571538" cy="307777"/>
          </a:xfrm>
          <a:prstGeom prst="rect">
            <a:avLst/>
          </a:prstGeom>
        </p:spPr>
        <p:txBody>
          <a:bodyPr wrap="none">
            <a:spAutoFit/>
          </a:bodyPr>
          <a:lstStyle/>
          <a:p>
            <a:pPr>
              <a:defRPr/>
            </a:pPr>
            <a:r>
              <a:rPr lang="en-US" sz="1400" dirty="0"/>
              <a:t>Parkway Interchange 88 / 89</a:t>
            </a:r>
          </a:p>
        </p:txBody>
      </p:sp>
      <p:sp>
        <p:nvSpPr>
          <p:cNvPr id="9" name="Slide Number Placeholder 1"/>
          <p:cNvSpPr>
            <a:spLocks noGrp="1"/>
          </p:cNvSpPr>
          <p:nvPr>
            <p:ph type="sldNum" sz="quarter" idx="10"/>
          </p:nvPr>
        </p:nvSpPr>
        <p:spPr>
          <a:xfrm>
            <a:off x="6762750" y="6449814"/>
            <a:ext cx="2133600" cy="365125"/>
          </a:xfrm>
        </p:spPr>
        <p:txBody>
          <a:bodyPr/>
          <a:lstStyle/>
          <a:p>
            <a:pPr>
              <a:defRPr/>
            </a:pPr>
            <a:fld id="{FD1A2A3C-4FDF-437D-A6CB-814049A4453E}" type="slidenum">
              <a:rPr lang="en-US"/>
              <a:pPr>
                <a:defRPr/>
              </a:pPr>
              <a:t>28</a:t>
            </a:fld>
            <a:endParaRPr lang="en-US" dirty="0"/>
          </a:p>
        </p:txBody>
      </p:sp>
    </p:spTree>
    <p:custDataLst>
      <p:tags r:id="rId1"/>
    </p:custDataLst>
    <p:extLst>
      <p:ext uri="{BB962C8B-B14F-4D97-AF65-F5344CB8AC3E}">
        <p14:creationId xmlns:p14="http://schemas.microsoft.com/office/powerpoint/2010/main" val="8179314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5"/>
          <p:cNvSpPr>
            <a:spLocks noGrp="1" noChangeArrowheads="1"/>
          </p:cNvSpPr>
          <p:nvPr>
            <p:ph type="title"/>
          </p:nvPr>
        </p:nvSpPr>
        <p:spPr bwMode="gray">
          <a:xfrm>
            <a:off x="838200" y="457200"/>
            <a:ext cx="7848600" cy="540684"/>
          </a:xfrm>
        </p:spPr>
        <p:txBody>
          <a:bodyPr/>
          <a:lstStyle/>
          <a:p>
            <a:r>
              <a:rPr lang="en-US" sz="1950" dirty="0" smtClean="0"/>
              <a:t>Fast Facts</a:t>
            </a:r>
            <a:endParaRPr lang="en-US" sz="1950" b="1" dirty="0" smtClean="0">
              <a:solidFill>
                <a:srgbClr val="FF0000"/>
              </a:solidFill>
            </a:endParaRPr>
          </a:p>
        </p:txBody>
      </p:sp>
      <p:sp>
        <p:nvSpPr>
          <p:cNvPr id="9" name="Slide Number Placeholder 1"/>
          <p:cNvSpPr>
            <a:spLocks noGrp="1"/>
          </p:cNvSpPr>
          <p:nvPr>
            <p:ph type="sldNum" sz="quarter" idx="10"/>
          </p:nvPr>
        </p:nvSpPr>
        <p:spPr>
          <a:xfrm>
            <a:off x="6934200" y="6492875"/>
            <a:ext cx="2133600" cy="365125"/>
          </a:xfrm>
        </p:spPr>
        <p:txBody>
          <a:bodyPr/>
          <a:lstStyle/>
          <a:p>
            <a:pPr>
              <a:defRPr/>
            </a:pPr>
            <a:fld id="{FD1A2A3C-4FDF-437D-A6CB-814049A4453E}" type="slidenum">
              <a:rPr lang="en-US"/>
              <a:pPr>
                <a:defRPr/>
              </a:pPr>
              <a:t>2</a:t>
            </a:fld>
            <a:endParaRPr lang="en-US" dirty="0"/>
          </a:p>
        </p:txBody>
      </p:sp>
      <p:sp>
        <p:nvSpPr>
          <p:cNvPr id="5" name="Rectangle 3"/>
          <p:cNvSpPr txBox="1">
            <a:spLocks noChangeArrowheads="1"/>
          </p:cNvSpPr>
          <p:nvPr>
            <p:custDataLst>
              <p:tags r:id="rId2"/>
            </p:custDataLst>
          </p:nvPr>
        </p:nvSpPr>
        <p:spPr bwMode="auto">
          <a:xfrm>
            <a:off x="381000" y="1447800"/>
            <a:ext cx="8153400" cy="5257800"/>
          </a:xfrm>
          <a:prstGeom prst="rect">
            <a:avLst/>
          </a:prstGeom>
          <a:noFill/>
          <a:ln w="9525">
            <a:noFill/>
            <a:miter lim="800000"/>
            <a:headEnd/>
            <a:tailEnd/>
          </a:ln>
        </p:spPr>
        <p:txBody>
          <a:bodyPr vert="horz" wrap="square" lIns="82021" tIns="32809" rIns="32809" bIns="32809" numCol="1" anchor="t" anchorCtr="0" compatLnSpc="1">
            <a:prstTxWarp prst="textNoShape">
              <a:avLst/>
            </a:prstTxWarp>
            <a:noAutofit/>
          </a:bodyPr>
          <a:lstStyle>
            <a:lvl1pPr marL="342900" indent="-342900" algn="l" rtl="0" eaLnBrk="0" fontAlgn="base" hangingPunct="0">
              <a:spcBef>
                <a:spcPct val="20000"/>
              </a:spcBef>
              <a:spcAft>
                <a:spcPct val="0"/>
              </a:spcAft>
              <a:buClr>
                <a:srgbClr val="009900"/>
              </a:buClr>
              <a:buFont typeface="Wingdings" pitchFamily="2" charset="2"/>
              <a:buChar char="n"/>
              <a:defRPr sz="24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lr>
                <a:srgbClr val="009900"/>
              </a:buClr>
              <a:buFont typeface="Arial" charset="0"/>
              <a:buChar char="–"/>
              <a:defRPr sz="20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lr>
                <a:srgbClr val="009900"/>
              </a:buClr>
              <a:buFont typeface="Arial" charset="0"/>
              <a:buChar char="•"/>
              <a:defRPr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16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lvl="3" indent="-171450">
              <a:spcBef>
                <a:spcPts val="1000"/>
              </a:spcBef>
              <a:spcAft>
                <a:spcPts val="0"/>
              </a:spcAft>
              <a:buClr>
                <a:srgbClr val="007A5E"/>
              </a:buClr>
              <a:buSzPct val="100000"/>
            </a:pPr>
            <a:endParaRPr lang="en-US" sz="1200" b="1" dirty="0" smtClean="0">
              <a:solidFill>
                <a:srgbClr val="007A5E"/>
              </a:solidFill>
            </a:endParaRPr>
          </a:p>
          <a:p>
            <a:pPr marL="461963" lvl="3" indent="-233363" algn="just">
              <a:spcBef>
                <a:spcPts val="600"/>
              </a:spcBef>
              <a:spcAft>
                <a:spcPts val="0"/>
              </a:spcAft>
              <a:buClr>
                <a:srgbClr val="007A5E"/>
              </a:buClr>
              <a:buSzPct val="100000"/>
              <a:buFont typeface="Arial"/>
              <a:buChar char="—"/>
            </a:pPr>
            <a:r>
              <a:rPr lang="en-US" sz="1400" dirty="0" smtClean="0">
                <a:solidFill>
                  <a:srgbClr val="007A5E"/>
                </a:solidFill>
              </a:rPr>
              <a:t>2016 Toll Revenue</a:t>
            </a:r>
          </a:p>
          <a:p>
            <a:pPr marL="919163" lvl="4" indent="-233363" algn="just">
              <a:spcBef>
                <a:spcPts val="600"/>
              </a:spcBef>
              <a:spcAft>
                <a:spcPts val="0"/>
              </a:spcAft>
              <a:buClr>
                <a:srgbClr val="007A5E"/>
              </a:buClr>
              <a:buSzPct val="100000"/>
              <a:buFont typeface="Arial"/>
              <a:buChar char="—"/>
            </a:pPr>
            <a:r>
              <a:rPr lang="en-US" sz="1400" b="0" dirty="0" smtClean="0"/>
              <a:t>New Jersey Turnpike - 	$1.2 billion</a:t>
            </a:r>
          </a:p>
          <a:p>
            <a:pPr marL="919163" lvl="4" indent="-233363" algn="just">
              <a:spcBef>
                <a:spcPts val="600"/>
              </a:spcBef>
              <a:spcAft>
                <a:spcPts val="0"/>
              </a:spcAft>
              <a:buClr>
                <a:srgbClr val="007A5E"/>
              </a:buClr>
              <a:buSzPct val="100000"/>
              <a:buFont typeface="Arial"/>
              <a:buChar char="—"/>
            </a:pPr>
            <a:r>
              <a:rPr lang="en-US" sz="1400" b="0" dirty="0" smtClean="0"/>
              <a:t>Garden State Parkway -	</a:t>
            </a:r>
            <a:r>
              <a:rPr lang="en-US" sz="1400" b="0" u="sng" dirty="0" smtClean="0"/>
              <a:t>     .4 billion</a:t>
            </a:r>
            <a:endParaRPr lang="en-US" sz="1400" b="0" u="sng" dirty="0"/>
          </a:p>
          <a:p>
            <a:pPr marL="228600" lvl="3" indent="0" algn="just">
              <a:spcBef>
                <a:spcPts val="600"/>
              </a:spcBef>
              <a:spcAft>
                <a:spcPts val="0"/>
              </a:spcAft>
              <a:buClr>
                <a:srgbClr val="007A5E"/>
              </a:buClr>
              <a:buSzPct val="100000"/>
              <a:buNone/>
            </a:pPr>
            <a:r>
              <a:rPr lang="en-US" sz="1400" b="0" dirty="0" smtClean="0"/>
              <a:t>			$1.6 billion</a:t>
            </a:r>
            <a:endParaRPr lang="en-US" sz="1400" b="0" dirty="0"/>
          </a:p>
          <a:p>
            <a:pPr marL="919163" lvl="4" indent="-233363" algn="just">
              <a:spcBef>
                <a:spcPts val="600"/>
              </a:spcBef>
              <a:spcAft>
                <a:spcPts val="0"/>
              </a:spcAft>
              <a:buClr>
                <a:srgbClr val="007A5E"/>
              </a:buClr>
              <a:buSzPct val="100000"/>
              <a:buFont typeface="Arial"/>
              <a:buChar char="—"/>
            </a:pPr>
            <a:r>
              <a:rPr lang="en-US" sz="1400" b="0" dirty="0" smtClean="0"/>
              <a:t>Record level of toll </a:t>
            </a:r>
            <a:r>
              <a:rPr lang="en-US" sz="1400" b="0" dirty="0"/>
              <a:t>r</a:t>
            </a:r>
            <a:r>
              <a:rPr lang="en-US" sz="1400" b="0" dirty="0" smtClean="0"/>
              <a:t>evenue</a:t>
            </a:r>
          </a:p>
          <a:p>
            <a:pPr marL="685800" lvl="4" indent="0" algn="just">
              <a:spcBef>
                <a:spcPts val="600"/>
              </a:spcBef>
              <a:spcAft>
                <a:spcPts val="0"/>
              </a:spcAft>
              <a:buClr>
                <a:srgbClr val="007A5E"/>
              </a:buClr>
              <a:buSzPct val="100000"/>
              <a:buNone/>
            </a:pPr>
            <a:endParaRPr lang="en-US" sz="1400" b="0" dirty="0" smtClean="0"/>
          </a:p>
          <a:p>
            <a:pPr marL="461963" lvl="3" indent="-233363" algn="just">
              <a:spcBef>
                <a:spcPts val="600"/>
              </a:spcBef>
              <a:spcAft>
                <a:spcPts val="0"/>
              </a:spcAft>
              <a:buClr>
                <a:srgbClr val="007A5E"/>
              </a:buClr>
              <a:buSzPct val="100000"/>
              <a:buFont typeface="Arial"/>
              <a:buChar char="—"/>
            </a:pPr>
            <a:r>
              <a:rPr lang="en-US" sz="1400" dirty="0" smtClean="0">
                <a:solidFill>
                  <a:srgbClr val="007A5E"/>
                </a:solidFill>
              </a:rPr>
              <a:t>On average, $4.3 million/day in toll revenue collected</a:t>
            </a:r>
          </a:p>
          <a:p>
            <a:pPr marL="228600" lvl="3" indent="0" algn="just">
              <a:spcBef>
                <a:spcPts val="600"/>
              </a:spcBef>
              <a:spcAft>
                <a:spcPts val="0"/>
              </a:spcAft>
              <a:buClr>
                <a:srgbClr val="007A5E"/>
              </a:buClr>
              <a:buSzPct val="100000"/>
              <a:buNone/>
            </a:pPr>
            <a:endParaRPr lang="en-US" sz="1400" b="0" dirty="0" smtClean="0"/>
          </a:p>
          <a:p>
            <a:pPr marL="461963" lvl="3" indent="-233363" algn="just">
              <a:spcBef>
                <a:spcPts val="600"/>
              </a:spcBef>
              <a:spcAft>
                <a:spcPts val="0"/>
              </a:spcAft>
              <a:buClr>
                <a:srgbClr val="007A5E"/>
              </a:buClr>
              <a:buSzPct val="100000"/>
              <a:buFont typeface="Arial"/>
              <a:buChar char="—"/>
            </a:pPr>
            <a:r>
              <a:rPr lang="en-US" sz="1400" dirty="0" smtClean="0">
                <a:solidFill>
                  <a:srgbClr val="007A5E"/>
                </a:solidFill>
              </a:rPr>
              <a:t>2016 Total Revenue - $1.8 billion</a:t>
            </a:r>
          </a:p>
          <a:p>
            <a:pPr marL="228600" lvl="3" indent="0" algn="just">
              <a:spcBef>
                <a:spcPts val="600"/>
              </a:spcBef>
              <a:spcAft>
                <a:spcPts val="0"/>
              </a:spcAft>
              <a:buClr>
                <a:srgbClr val="007A5E"/>
              </a:buClr>
              <a:buSzPct val="100000"/>
              <a:buNone/>
            </a:pPr>
            <a:endParaRPr lang="en-US" sz="1400" b="0" dirty="0" smtClean="0"/>
          </a:p>
          <a:p>
            <a:pPr marL="461963" lvl="3" indent="-233363" algn="just">
              <a:spcBef>
                <a:spcPts val="600"/>
              </a:spcBef>
              <a:spcAft>
                <a:spcPts val="0"/>
              </a:spcAft>
              <a:buClr>
                <a:srgbClr val="007A5E"/>
              </a:buClr>
              <a:buSzPct val="100000"/>
              <a:buFont typeface="Arial"/>
              <a:buChar char="—"/>
            </a:pPr>
            <a:r>
              <a:rPr lang="en-US" sz="1400" dirty="0" smtClean="0">
                <a:solidFill>
                  <a:srgbClr val="007A5E"/>
                </a:solidFill>
              </a:rPr>
              <a:t>2016 Total </a:t>
            </a:r>
            <a:r>
              <a:rPr lang="en-US" sz="1400" dirty="0">
                <a:solidFill>
                  <a:srgbClr val="007A5E"/>
                </a:solidFill>
              </a:rPr>
              <a:t>V</a:t>
            </a:r>
            <a:r>
              <a:rPr lang="en-US" sz="1400" dirty="0" smtClean="0">
                <a:solidFill>
                  <a:srgbClr val="007A5E"/>
                </a:solidFill>
              </a:rPr>
              <a:t>ehicles on the New Jersey Turnpike – 255.5 million </a:t>
            </a:r>
          </a:p>
          <a:p>
            <a:pPr marL="919163" lvl="4" indent="-233363" algn="just">
              <a:spcBef>
                <a:spcPts val="600"/>
              </a:spcBef>
              <a:spcAft>
                <a:spcPts val="0"/>
              </a:spcAft>
              <a:buClr>
                <a:srgbClr val="007A5E"/>
              </a:buClr>
              <a:buSzPct val="100000"/>
              <a:buFont typeface="Arial"/>
              <a:buChar char="—"/>
            </a:pPr>
            <a:r>
              <a:rPr lang="en-US" sz="1400" b="0" dirty="0" smtClean="0"/>
              <a:t>Record level of traffic</a:t>
            </a:r>
          </a:p>
          <a:p>
            <a:pPr marL="461963" lvl="3" indent="-233363" algn="just">
              <a:spcBef>
                <a:spcPts val="600"/>
              </a:spcBef>
              <a:spcAft>
                <a:spcPts val="0"/>
              </a:spcAft>
              <a:buClr>
                <a:srgbClr val="007A5E"/>
              </a:buClr>
              <a:buSzPct val="100000"/>
              <a:buFont typeface="Arial"/>
              <a:buChar char="—"/>
            </a:pPr>
            <a:endParaRPr lang="en-US" sz="1400" b="0" dirty="0" smtClean="0"/>
          </a:p>
          <a:p>
            <a:pPr marL="461963" lvl="3" indent="-233363" algn="just">
              <a:spcBef>
                <a:spcPts val="600"/>
              </a:spcBef>
              <a:spcAft>
                <a:spcPts val="0"/>
              </a:spcAft>
              <a:buClr>
                <a:srgbClr val="007A5E"/>
              </a:buClr>
              <a:buSzPct val="100000"/>
              <a:buFont typeface="Arial"/>
              <a:buChar char="—"/>
            </a:pPr>
            <a:r>
              <a:rPr lang="en-US" sz="1400" dirty="0" smtClean="0">
                <a:solidFill>
                  <a:srgbClr val="007A5E"/>
                </a:solidFill>
              </a:rPr>
              <a:t>2016 Total </a:t>
            </a:r>
            <a:r>
              <a:rPr lang="en-US" sz="1400" dirty="0">
                <a:solidFill>
                  <a:srgbClr val="007A5E"/>
                </a:solidFill>
              </a:rPr>
              <a:t>C</a:t>
            </a:r>
            <a:r>
              <a:rPr lang="en-US" sz="1400" dirty="0" smtClean="0">
                <a:solidFill>
                  <a:srgbClr val="007A5E"/>
                </a:solidFill>
              </a:rPr>
              <a:t>ommercial </a:t>
            </a:r>
            <a:r>
              <a:rPr lang="en-US" sz="1400" dirty="0">
                <a:solidFill>
                  <a:srgbClr val="007A5E"/>
                </a:solidFill>
              </a:rPr>
              <a:t>V</a:t>
            </a:r>
            <a:r>
              <a:rPr lang="en-US" sz="1400" dirty="0" smtClean="0">
                <a:solidFill>
                  <a:srgbClr val="007A5E"/>
                </a:solidFill>
              </a:rPr>
              <a:t>ehicles on the New Jersey Turnpike  - 31.9 million</a:t>
            </a:r>
          </a:p>
          <a:p>
            <a:pPr marL="919163" lvl="4" indent="-233363" algn="just">
              <a:spcBef>
                <a:spcPts val="600"/>
              </a:spcBef>
              <a:spcAft>
                <a:spcPts val="0"/>
              </a:spcAft>
              <a:buClr>
                <a:srgbClr val="007A5E"/>
              </a:buClr>
              <a:buSzPct val="100000"/>
              <a:buFont typeface="Arial"/>
              <a:buChar char="—"/>
            </a:pPr>
            <a:r>
              <a:rPr lang="en-US" sz="1400" b="0" dirty="0" smtClean="0"/>
              <a:t>Highest level since 2008, record level in 2007 33.2 million</a:t>
            </a:r>
          </a:p>
          <a:p>
            <a:pPr marL="685800" lvl="4" indent="0" algn="just">
              <a:spcBef>
                <a:spcPts val="600"/>
              </a:spcBef>
              <a:spcAft>
                <a:spcPts val="0"/>
              </a:spcAft>
              <a:buClr>
                <a:srgbClr val="007A5E"/>
              </a:buClr>
              <a:buSzPct val="100000"/>
              <a:buNone/>
            </a:pPr>
            <a:endParaRPr lang="en-US" sz="1100" b="0" dirty="0" smtClean="0"/>
          </a:p>
          <a:p>
            <a:pPr marL="461963" lvl="3" indent="-233363" algn="just">
              <a:spcBef>
                <a:spcPts val="600"/>
              </a:spcBef>
              <a:spcAft>
                <a:spcPts val="0"/>
              </a:spcAft>
              <a:buClr>
                <a:srgbClr val="007A5E"/>
              </a:buClr>
              <a:buSzPct val="100000"/>
              <a:buFont typeface="Arial"/>
              <a:buChar char="—"/>
            </a:pPr>
            <a:endParaRPr lang="en-US" sz="1100" b="0" dirty="0" smtClean="0"/>
          </a:p>
          <a:p>
            <a:pPr marL="461963" lvl="3" indent="-233363" algn="just">
              <a:spcBef>
                <a:spcPts val="600"/>
              </a:spcBef>
              <a:spcAft>
                <a:spcPts val="0"/>
              </a:spcAft>
              <a:buClr>
                <a:srgbClr val="007A5E"/>
              </a:buClr>
              <a:buSzPct val="100000"/>
              <a:buFont typeface="Arial"/>
              <a:buChar char="—"/>
            </a:pPr>
            <a:endParaRPr lang="en-US" sz="1100" b="0" dirty="0" smtClean="0"/>
          </a:p>
          <a:p>
            <a:pPr marL="461963" lvl="3" indent="-233363" algn="just">
              <a:spcBef>
                <a:spcPts val="600"/>
              </a:spcBef>
              <a:spcAft>
                <a:spcPts val="0"/>
              </a:spcAft>
              <a:buClr>
                <a:srgbClr val="007A5E"/>
              </a:buClr>
              <a:buSzPct val="100000"/>
              <a:buFont typeface="Arial"/>
              <a:buChar char="—"/>
            </a:pPr>
            <a:endParaRPr lang="en-US" sz="1100" b="0" dirty="0"/>
          </a:p>
          <a:p>
            <a:pPr marL="228600" lvl="3" indent="0" algn="just">
              <a:spcBef>
                <a:spcPts val="600"/>
              </a:spcBef>
              <a:spcAft>
                <a:spcPts val="0"/>
              </a:spcAft>
              <a:buClr>
                <a:srgbClr val="007A5E"/>
              </a:buClr>
              <a:buSzPct val="100000"/>
              <a:buNone/>
            </a:pPr>
            <a:endParaRPr lang="en-US" sz="1100" b="0" dirty="0"/>
          </a:p>
        </p:txBody>
      </p:sp>
    </p:spTree>
    <p:custDataLst>
      <p:tags r:id="rId1"/>
    </p:custDataLst>
    <p:extLst>
      <p:ext uri="{BB962C8B-B14F-4D97-AF65-F5344CB8AC3E}">
        <p14:creationId xmlns:p14="http://schemas.microsoft.com/office/powerpoint/2010/main" val="17011818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idx="4294967295"/>
          </p:nvPr>
        </p:nvSpPr>
        <p:spPr>
          <a:xfrm>
            <a:off x="1295400" y="274638"/>
            <a:ext cx="7848600" cy="868362"/>
          </a:xfrm>
        </p:spPr>
        <p:txBody>
          <a:bodyPr/>
          <a:lstStyle/>
          <a:p>
            <a:pPr eaLnBrk="1" hangingPunct="1"/>
            <a:r>
              <a:rPr lang="en-US" sz="1950" dirty="0" smtClean="0">
                <a:latin typeface="Arial" charset="0"/>
                <a:cs typeface="Arial" charset="0"/>
              </a:rPr>
              <a:t>Facility Improvements</a:t>
            </a:r>
          </a:p>
        </p:txBody>
      </p:sp>
      <p:pic>
        <p:nvPicPr>
          <p:cNvPr id="9" name="Picture 10"/>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62199" y="1447800"/>
            <a:ext cx="4392613" cy="5105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1"/>
          <p:cNvSpPr>
            <a:spLocks noGrp="1"/>
          </p:cNvSpPr>
          <p:nvPr>
            <p:ph type="sldNum" sz="quarter" idx="10"/>
          </p:nvPr>
        </p:nvSpPr>
        <p:spPr>
          <a:xfrm>
            <a:off x="6858000" y="6492875"/>
            <a:ext cx="2133600" cy="365125"/>
          </a:xfrm>
        </p:spPr>
        <p:txBody>
          <a:bodyPr/>
          <a:lstStyle/>
          <a:p>
            <a:pPr>
              <a:defRPr/>
            </a:pPr>
            <a:fld id="{FD1A2A3C-4FDF-437D-A6CB-814049A4453E}" type="slidenum">
              <a:rPr lang="en-US"/>
              <a:pPr>
                <a:defRPr/>
              </a:pPr>
              <a:t>29</a:t>
            </a:fld>
            <a:endParaRPr lang="en-US" dirty="0"/>
          </a:p>
        </p:txBody>
      </p:sp>
    </p:spTree>
    <p:custDataLst>
      <p:tags r:id="rId1"/>
    </p:custDataLst>
    <p:extLst>
      <p:ext uri="{BB962C8B-B14F-4D97-AF65-F5344CB8AC3E}">
        <p14:creationId xmlns:p14="http://schemas.microsoft.com/office/powerpoint/2010/main" val="16315068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idx="4294967295"/>
          </p:nvPr>
        </p:nvSpPr>
        <p:spPr>
          <a:xfrm>
            <a:off x="1295400" y="274638"/>
            <a:ext cx="7848600" cy="868362"/>
          </a:xfrm>
        </p:spPr>
        <p:txBody>
          <a:bodyPr/>
          <a:lstStyle/>
          <a:p>
            <a:pPr eaLnBrk="1" hangingPunct="1"/>
            <a:r>
              <a:rPr lang="en-US" sz="1950" dirty="0" smtClean="0">
                <a:latin typeface="Arial" charset="0"/>
                <a:cs typeface="Arial" charset="0"/>
              </a:rPr>
              <a:t>Facility Improvements</a:t>
            </a:r>
          </a:p>
        </p:txBody>
      </p:sp>
      <p:pic>
        <p:nvPicPr>
          <p:cNvPr id="4" name="Picture 1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3400" y="1447800"/>
            <a:ext cx="4949825" cy="19716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1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80112" y="1447800"/>
            <a:ext cx="2630487" cy="19716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0" y="3579911"/>
            <a:ext cx="1716880" cy="276999"/>
          </a:xfrm>
          <a:prstGeom prst="rect">
            <a:avLst/>
          </a:prstGeom>
        </p:spPr>
        <p:txBody>
          <a:bodyPr wrap="none">
            <a:spAutoFit/>
          </a:bodyPr>
          <a:lstStyle/>
          <a:p>
            <a:pPr lvl="0"/>
            <a:r>
              <a:rPr lang="en-US" altLang="en-US" sz="1200" b="0" dirty="0">
                <a:latin typeface="Tahoma" pitchFamily="34" charset="0"/>
                <a:cs typeface="+mn-cs"/>
              </a:rPr>
              <a:t>4 State Police Facilities</a:t>
            </a:r>
          </a:p>
        </p:txBody>
      </p:sp>
      <p:sp>
        <p:nvSpPr>
          <p:cNvPr id="3" name="Rectangle 2"/>
          <p:cNvSpPr/>
          <p:nvPr/>
        </p:nvSpPr>
        <p:spPr>
          <a:xfrm>
            <a:off x="6572016" y="3579910"/>
            <a:ext cx="1270797" cy="276999"/>
          </a:xfrm>
          <a:prstGeom prst="rect">
            <a:avLst/>
          </a:prstGeom>
        </p:spPr>
        <p:txBody>
          <a:bodyPr wrap="none">
            <a:spAutoFit/>
          </a:bodyPr>
          <a:lstStyle/>
          <a:p>
            <a:pPr lvl="0"/>
            <a:r>
              <a:rPr lang="en-US" altLang="en-US" sz="1200" b="0" dirty="0">
                <a:latin typeface="Tahoma" pitchFamily="34" charset="0"/>
                <a:cs typeface="+mn-cs"/>
              </a:rPr>
              <a:t>Central Services</a:t>
            </a:r>
          </a:p>
        </p:txBody>
      </p:sp>
      <p:pic>
        <p:nvPicPr>
          <p:cNvPr id="8" name="Picture 15"/>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46970" y="3962400"/>
            <a:ext cx="3730625" cy="242728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1722312" y="6519445"/>
            <a:ext cx="1266950" cy="276999"/>
          </a:xfrm>
          <a:prstGeom prst="rect">
            <a:avLst/>
          </a:prstGeom>
        </p:spPr>
        <p:txBody>
          <a:bodyPr wrap="none">
            <a:spAutoFit/>
          </a:bodyPr>
          <a:lstStyle/>
          <a:p>
            <a:pPr lvl="0"/>
            <a:r>
              <a:rPr lang="en-US" altLang="en-US" sz="1200" b="0" dirty="0">
                <a:latin typeface="Tahoma" pitchFamily="34" charset="0"/>
                <a:cs typeface="+mn-cs"/>
              </a:rPr>
              <a:t>13 Salt Facilities</a:t>
            </a:r>
          </a:p>
        </p:txBody>
      </p:sp>
      <p:pic>
        <p:nvPicPr>
          <p:cNvPr id="10" name="Picture 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741863" y="3962400"/>
            <a:ext cx="3868737" cy="2417762"/>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162550" y="6519444"/>
            <a:ext cx="3175485" cy="276999"/>
          </a:xfrm>
          <a:prstGeom prst="rect">
            <a:avLst/>
          </a:prstGeom>
        </p:spPr>
        <p:txBody>
          <a:bodyPr wrap="none">
            <a:spAutoFit/>
          </a:bodyPr>
          <a:lstStyle/>
          <a:p>
            <a:pPr lvl="0"/>
            <a:r>
              <a:rPr lang="en-US" altLang="en-US" sz="1200" b="0" dirty="0">
                <a:latin typeface="Tahoma" pitchFamily="34" charset="0"/>
                <a:cs typeface="+mn-cs"/>
              </a:rPr>
              <a:t>15 Maintenance Districts Multi-use Buildings</a:t>
            </a:r>
          </a:p>
        </p:txBody>
      </p:sp>
      <p:sp>
        <p:nvSpPr>
          <p:cNvPr id="11" name="Slide Number Placeholder 1"/>
          <p:cNvSpPr>
            <a:spLocks noGrp="1"/>
          </p:cNvSpPr>
          <p:nvPr>
            <p:ph type="sldNum" sz="quarter" idx="10"/>
          </p:nvPr>
        </p:nvSpPr>
        <p:spPr>
          <a:xfrm>
            <a:off x="6934200" y="6445188"/>
            <a:ext cx="2133600" cy="365125"/>
          </a:xfrm>
        </p:spPr>
        <p:txBody>
          <a:bodyPr/>
          <a:lstStyle/>
          <a:p>
            <a:pPr>
              <a:defRPr/>
            </a:pPr>
            <a:fld id="{FD1A2A3C-4FDF-437D-A6CB-814049A4453E}" type="slidenum">
              <a:rPr lang="en-US"/>
              <a:pPr>
                <a:defRPr/>
              </a:pPr>
              <a:t>30</a:t>
            </a:fld>
            <a:endParaRPr lang="en-US" dirty="0"/>
          </a:p>
        </p:txBody>
      </p:sp>
    </p:spTree>
    <p:custDataLst>
      <p:tags r:id="rId1"/>
    </p:custDataLst>
    <p:extLst>
      <p:ext uri="{BB962C8B-B14F-4D97-AF65-F5344CB8AC3E}">
        <p14:creationId xmlns:p14="http://schemas.microsoft.com/office/powerpoint/2010/main" val="30398831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idx="4294967295"/>
          </p:nvPr>
        </p:nvSpPr>
        <p:spPr>
          <a:xfrm>
            <a:off x="1046163" y="304800"/>
            <a:ext cx="7848600" cy="715962"/>
          </a:xfrm>
        </p:spPr>
        <p:txBody>
          <a:bodyPr/>
          <a:lstStyle/>
          <a:p>
            <a:pPr eaLnBrk="1" hangingPunct="1"/>
            <a:r>
              <a:rPr lang="en-US" sz="1950" dirty="0" smtClean="0">
                <a:latin typeface="Arial" charset="0"/>
                <a:cs typeface="Arial" charset="0"/>
              </a:rPr>
              <a:t>Facility Improvements - </a:t>
            </a:r>
            <a:r>
              <a:rPr lang="en-US" sz="1800" dirty="0"/>
              <a:t>Multi-Use Building</a:t>
            </a:r>
            <a:br>
              <a:rPr lang="en-US" sz="1800" dirty="0"/>
            </a:br>
            <a:endParaRPr lang="en-US" sz="1800" dirty="0" smtClean="0">
              <a:latin typeface="Arial" charset="0"/>
              <a:cs typeface="Arial" charset="0"/>
            </a:endParaRPr>
          </a:p>
        </p:txBody>
      </p:sp>
      <p:pic>
        <p:nvPicPr>
          <p:cNvPr id="13" name="Picture 2" descr="W:\Jobs\49929_NJTA_GEC_2010-2015\IBTTA presentation_for Rob Fischer\Crosswicks TMD3 pictures\IMG_4114.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 y="1556266"/>
            <a:ext cx="3524250" cy="20574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Content Placeholder 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76800" y="1556266"/>
            <a:ext cx="3427412" cy="205740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209800" y="3886200"/>
            <a:ext cx="4953000" cy="2651125"/>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1"/>
          <p:cNvSpPr>
            <a:spLocks noGrp="1"/>
          </p:cNvSpPr>
          <p:nvPr>
            <p:ph type="sldNum" sz="quarter" idx="10"/>
          </p:nvPr>
        </p:nvSpPr>
        <p:spPr>
          <a:xfrm>
            <a:off x="6858000" y="6492875"/>
            <a:ext cx="2133600" cy="365125"/>
          </a:xfrm>
        </p:spPr>
        <p:txBody>
          <a:bodyPr/>
          <a:lstStyle/>
          <a:p>
            <a:pPr>
              <a:defRPr/>
            </a:pPr>
            <a:fld id="{FD1A2A3C-4FDF-437D-A6CB-814049A4453E}" type="slidenum">
              <a:rPr lang="en-US"/>
              <a:pPr>
                <a:defRPr/>
              </a:pPr>
              <a:t>31</a:t>
            </a:fld>
            <a:endParaRPr lang="en-US" dirty="0"/>
          </a:p>
        </p:txBody>
      </p:sp>
    </p:spTree>
    <p:custDataLst>
      <p:tags r:id="rId1"/>
    </p:custDataLst>
    <p:extLst>
      <p:ext uri="{BB962C8B-B14F-4D97-AF65-F5344CB8AC3E}">
        <p14:creationId xmlns:p14="http://schemas.microsoft.com/office/powerpoint/2010/main" val="12239053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idx="4294967295"/>
          </p:nvPr>
        </p:nvSpPr>
        <p:spPr>
          <a:xfrm>
            <a:off x="1295400" y="274638"/>
            <a:ext cx="7848600" cy="868362"/>
          </a:xfrm>
        </p:spPr>
        <p:txBody>
          <a:bodyPr/>
          <a:lstStyle/>
          <a:p>
            <a:pPr eaLnBrk="1" hangingPunct="1"/>
            <a:r>
              <a:rPr lang="en-US" sz="1950" dirty="0" smtClean="0">
                <a:latin typeface="Arial" charset="0"/>
                <a:cs typeface="Arial" charset="0"/>
              </a:rPr>
              <a:t>Future Capital Improvement Opportunities</a:t>
            </a:r>
          </a:p>
        </p:txBody>
      </p:sp>
      <p:sp>
        <p:nvSpPr>
          <p:cNvPr id="2" name="Rectangle 1"/>
          <p:cNvSpPr/>
          <p:nvPr/>
        </p:nvSpPr>
        <p:spPr>
          <a:xfrm>
            <a:off x="609600" y="1447800"/>
            <a:ext cx="7162800" cy="4893647"/>
          </a:xfrm>
          <a:prstGeom prst="rect">
            <a:avLst/>
          </a:prstGeom>
        </p:spPr>
        <p:txBody>
          <a:bodyPr wrap="square">
            <a:spAutoFit/>
          </a:bodyPr>
          <a:lstStyle/>
          <a:p>
            <a:pPr lvl="1" eaLnBrk="1" hangingPunct="1">
              <a:lnSpc>
                <a:spcPct val="150000"/>
              </a:lnSpc>
              <a:buClr>
                <a:schemeClr val="tx1"/>
              </a:buClr>
              <a:buSzPct val="125000"/>
              <a:buFont typeface="Arial" charset="0"/>
              <a:buChar char="•"/>
            </a:pPr>
            <a:r>
              <a:rPr lang="en-US" altLang="en-US" sz="1600" dirty="0"/>
              <a:t>State of Good </a:t>
            </a:r>
            <a:r>
              <a:rPr lang="en-US" altLang="en-US" sz="1600" dirty="0" smtClean="0"/>
              <a:t>Repair – Northern End of State</a:t>
            </a:r>
            <a:endParaRPr lang="en-US" altLang="en-US" sz="1600" dirty="0"/>
          </a:p>
          <a:p>
            <a:pPr lvl="2" eaLnBrk="1" hangingPunct="1">
              <a:lnSpc>
                <a:spcPct val="150000"/>
              </a:lnSpc>
              <a:buClr>
                <a:schemeClr val="tx1"/>
              </a:buClr>
              <a:buSzPct val="125000"/>
              <a:buFont typeface="Arial" charset="0"/>
              <a:buChar char="•"/>
            </a:pPr>
            <a:r>
              <a:rPr lang="en-US" altLang="en-US" sz="1600" b="0" dirty="0"/>
              <a:t>Pavement Resurfacing / Rehabilitation</a:t>
            </a:r>
          </a:p>
          <a:p>
            <a:pPr lvl="2" eaLnBrk="1" hangingPunct="1">
              <a:lnSpc>
                <a:spcPct val="150000"/>
              </a:lnSpc>
              <a:buClr>
                <a:schemeClr val="tx1"/>
              </a:buClr>
              <a:buSzPct val="125000"/>
              <a:buFont typeface="Arial" charset="0"/>
              <a:buChar char="•"/>
            </a:pPr>
            <a:r>
              <a:rPr lang="en-US" altLang="en-US" sz="1600" b="0" dirty="0"/>
              <a:t>Deck Replacement  / </a:t>
            </a:r>
            <a:r>
              <a:rPr lang="en-US" altLang="en-US" sz="1600" b="0" dirty="0" smtClean="0"/>
              <a:t>Reconstruction</a:t>
            </a:r>
          </a:p>
          <a:p>
            <a:pPr lvl="2" eaLnBrk="1" hangingPunct="1">
              <a:lnSpc>
                <a:spcPct val="150000"/>
              </a:lnSpc>
              <a:buClr>
                <a:schemeClr val="tx1"/>
              </a:buClr>
              <a:buSzPct val="125000"/>
            </a:pPr>
            <a:endParaRPr lang="en-US" altLang="en-US" sz="1600" b="0" dirty="0"/>
          </a:p>
          <a:p>
            <a:pPr lvl="1" eaLnBrk="1" hangingPunct="1">
              <a:lnSpc>
                <a:spcPct val="150000"/>
              </a:lnSpc>
              <a:buClr>
                <a:schemeClr val="tx1"/>
              </a:buClr>
              <a:buSzPct val="125000"/>
              <a:buFont typeface="Arial" charset="0"/>
              <a:buChar char="•"/>
            </a:pPr>
            <a:r>
              <a:rPr lang="en-US" altLang="en-US" sz="1600" dirty="0"/>
              <a:t>Operational and Safety Improvements</a:t>
            </a:r>
          </a:p>
          <a:p>
            <a:pPr lvl="2" eaLnBrk="1" hangingPunct="1">
              <a:lnSpc>
                <a:spcPct val="150000"/>
              </a:lnSpc>
              <a:buClr>
                <a:schemeClr val="tx1"/>
              </a:buClr>
              <a:buSzPct val="125000"/>
              <a:buFont typeface="Arial" charset="0"/>
              <a:buChar char="•"/>
            </a:pPr>
            <a:r>
              <a:rPr lang="en-US" altLang="en-US" sz="1600" b="0" dirty="0"/>
              <a:t>Interchange Geometry and Completion</a:t>
            </a:r>
          </a:p>
          <a:p>
            <a:pPr lvl="2" eaLnBrk="1" hangingPunct="1">
              <a:lnSpc>
                <a:spcPct val="150000"/>
              </a:lnSpc>
              <a:buClr>
                <a:schemeClr val="tx1"/>
              </a:buClr>
              <a:buSzPct val="125000"/>
              <a:buFont typeface="Arial" charset="0"/>
              <a:buChar char="•"/>
            </a:pPr>
            <a:r>
              <a:rPr lang="en-US" altLang="en-US" sz="1600" b="0" dirty="0"/>
              <a:t>Toll Collection </a:t>
            </a:r>
            <a:r>
              <a:rPr lang="en-US" altLang="en-US" sz="1600" b="0" dirty="0" smtClean="0"/>
              <a:t>Opportunities</a:t>
            </a:r>
          </a:p>
          <a:p>
            <a:pPr lvl="2" eaLnBrk="1" hangingPunct="1">
              <a:lnSpc>
                <a:spcPct val="150000"/>
              </a:lnSpc>
              <a:buClr>
                <a:schemeClr val="tx1"/>
              </a:buClr>
              <a:buSzPct val="125000"/>
              <a:buFont typeface="Arial" charset="0"/>
              <a:buChar char="•"/>
            </a:pPr>
            <a:endParaRPr lang="en-US" altLang="en-US" sz="1600" b="0" dirty="0"/>
          </a:p>
          <a:p>
            <a:pPr lvl="1" eaLnBrk="1" hangingPunct="1">
              <a:lnSpc>
                <a:spcPct val="150000"/>
              </a:lnSpc>
              <a:buClr>
                <a:schemeClr val="tx1"/>
              </a:buClr>
              <a:buSzPct val="125000"/>
              <a:buFont typeface="Arial" charset="0"/>
              <a:buChar char="•"/>
            </a:pPr>
            <a:r>
              <a:rPr lang="en-US" altLang="en-US" sz="1600" dirty="0"/>
              <a:t>Capacity Improvements</a:t>
            </a:r>
          </a:p>
          <a:p>
            <a:pPr lvl="2" eaLnBrk="1" hangingPunct="1">
              <a:lnSpc>
                <a:spcPct val="150000"/>
              </a:lnSpc>
              <a:buClr>
                <a:schemeClr val="tx1"/>
              </a:buClr>
              <a:buSzPct val="125000"/>
              <a:buFont typeface="Arial" charset="0"/>
              <a:buChar char="•"/>
            </a:pPr>
            <a:r>
              <a:rPr lang="en-US" altLang="en-US" sz="1600" b="0" dirty="0"/>
              <a:t>Corridor Analysis</a:t>
            </a:r>
          </a:p>
          <a:p>
            <a:pPr lvl="2" eaLnBrk="1" hangingPunct="1">
              <a:lnSpc>
                <a:spcPct val="150000"/>
              </a:lnSpc>
              <a:buClr>
                <a:schemeClr val="tx1"/>
              </a:buClr>
              <a:buSzPct val="125000"/>
              <a:buFont typeface="Arial" charset="0"/>
              <a:buChar char="•"/>
            </a:pPr>
            <a:r>
              <a:rPr lang="en-US" altLang="en-US" sz="1600" b="0" dirty="0"/>
              <a:t>Interchange </a:t>
            </a:r>
            <a:r>
              <a:rPr lang="en-US" altLang="en-US" sz="1600" b="0" dirty="0" smtClean="0"/>
              <a:t>Improvements</a:t>
            </a:r>
          </a:p>
          <a:p>
            <a:pPr lvl="2" eaLnBrk="1" hangingPunct="1">
              <a:lnSpc>
                <a:spcPct val="150000"/>
              </a:lnSpc>
              <a:buClr>
                <a:schemeClr val="tx1"/>
              </a:buClr>
              <a:buSzPct val="125000"/>
              <a:buFont typeface="Arial" charset="0"/>
              <a:buChar char="•"/>
            </a:pPr>
            <a:endParaRPr lang="en-US" altLang="en-US" sz="1600" b="0" dirty="0"/>
          </a:p>
          <a:p>
            <a:pPr lvl="1" eaLnBrk="1" hangingPunct="1">
              <a:lnSpc>
                <a:spcPct val="150000"/>
              </a:lnSpc>
              <a:buClr>
                <a:schemeClr val="tx1"/>
              </a:buClr>
              <a:buSzPct val="125000"/>
              <a:buFont typeface="Arial" charset="0"/>
              <a:buChar char="•"/>
            </a:pPr>
            <a:r>
              <a:rPr lang="en-US" altLang="en-US" sz="1600" dirty="0"/>
              <a:t>Others</a:t>
            </a:r>
          </a:p>
        </p:txBody>
      </p:sp>
      <p:sp>
        <p:nvSpPr>
          <p:cNvPr id="4" name="Slide Number Placeholder 1"/>
          <p:cNvSpPr>
            <a:spLocks noGrp="1"/>
          </p:cNvSpPr>
          <p:nvPr>
            <p:ph type="sldNum" sz="quarter" idx="10"/>
          </p:nvPr>
        </p:nvSpPr>
        <p:spPr>
          <a:xfrm>
            <a:off x="6705600" y="6341447"/>
            <a:ext cx="2133600" cy="365125"/>
          </a:xfrm>
        </p:spPr>
        <p:txBody>
          <a:bodyPr/>
          <a:lstStyle/>
          <a:p>
            <a:pPr>
              <a:defRPr/>
            </a:pPr>
            <a:fld id="{FD1A2A3C-4FDF-437D-A6CB-814049A4453E}" type="slidenum">
              <a:rPr lang="en-US"/>
              <a:pPr>
                <a:defRPr/>
              </a:pPr>
              <a:t>32</a:t>
            </a:fld>
            <a:endParaRPr lang="en-US" dirty="0"/>
          </a:p>
        </p:txBody>
      </p:sp>
    </p:spTree>
    <p:custDataLst>
      <p:tags r:id="rId1"/>
    </p:custDataLst>
    <p:extLst>
      <p:ext uri="{BB962C8B-B14F-4D97-AF65-F5344CB8AC3E}">
        <p14:creationId xmlns:p14="http://schemas.microsoft.com/office/powerpoint/2010/main" val="39538294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5"/>
          <p:cNvSpPr>
            <a:spLocks noGrp="1" noChangeArrowheads="1"/>
          </p:cNvSpPr>
          <p:nvPr>
            <p:ph type="title"/>
          </p:nvPr>
        </p:nvSpPr>
        <p:spPr bwMode="gray">
          <a:xfrm>
            <a:off x="838200" y="457200"/>
            <a:ext cx="7848600" cy="540684"/>
          </a:xfrm>
        </p:spPr>
        <p:txBody>
          <a:bodyPr/>
          <a:lstStyle/>
          <a:p>
            <a:r>
              <a:rPr lang="en-US" sz="1950" dirty="0" smtClean="0"/>
              <a:t>Fast Facts (Continued)</a:t>
            </a:r>
            <a:endParaRPr lang="en-US" sz="1950" b="1" dirty="0" smtClean="0">
              <a:solidFill>
                <a:srgbClr val="FF0000"/>
              </a:solidFill>
            </a:endParaRPr>
          </a:p>
        </p:txBody>
      </p:sp>
      <p:sp>
        <p:nvSpPr>
          <p:cNvPr id="9" name="Slide Number Placeholder 1"/>
          <p:cNvSpPr>
            <a:spLocks noGrp="1"/>
          </p:cNvSpPr>
          <p:nvPr>
            <p:ph type="sldNum" sz="quarter" idx="10"/>
          </p:nvPr>
        </p:nvSpPr>
        <p:spPr>
          <a:xfrm>
            <a:off x="6934200" y="6492875"/>
            <a:ext cx="2133600" cy="365125"/>
          </a:xfrm>
        </p:spPr>
        <p:txBody>
          <a:bodyPr/>
          <a:lstStyle/>
          <a:p>
            <a:pPr>
              <a:defRPr/>
            </a:pPr>
            <a:fld id="{FD1A2A3C-4FDF-437D-A6CB-814049A4453E}" type="slidenum">
              <a:rPr lang="en-US"/>
              <a:pPr>
                <a:defRPr/>
              </a:pPr>
              <a:t>3</a:t>
            </a:fld>
            <a:endParaRPr lang="en-US" dirty="0"/>
          </a:p>
        </p:txBody>
      </p:sp>
      <p:sp>
        <p:nvSpPr>
          <p:cNvPr id="5" name="Rectangle 3"/>
          <p:cNvSpPr txBox="1">
            <a:spLocks noChangeArrowheads="1"/>
          </p:cNvSpPr>
          <p:nvPr>
            <p:custDataLst>
              <p:tags r:id="rId2"/>
            </p:custDataLst>
          </p:nvPr>
        </p:nvSpPr>
        <p:spPr bwMode="auto">
          <a:xfrm>
            <a:off x="457200" y="1752600"/>
            <a:ext cx="8153400" cy="4419600"/>
          </a:xfrm>
          <a:prstGeom prst="rect">
            <a:avLst/>
          </a:prstGeom>
          <a:noFill/>
          <a:ln w="9525">
            <a:noFill/>
            <a:miter lim="800000"/>
            <a:headEnd/>
            <a:tailEnd/>
          </a:ln>
        </p:spPr>
        <p:txBody>
          <a:bodyPr vert="horz" wrap="square" lIns="82021" tIns="32809" rIns="32809" bIns="32809" numCol="1" anchor="t" anchorCtr="0" compatLnSpc="1">
            <a:prstTxWarp prst="textNoShape">
              <a:avLst/>
            </a:prstTxWarp>
            <a:noAutofit/>
          </a:bodyPr>
          <a:lstStyle>
            <a:lvl1pPr marL="342900" indent="-342900" algn="l" rtl="0" eaLnBrk="0" fontAlgn="base" hangingPunct="0">
              <a:spcBef>
                <a:spcPct val="20000"/>
              </a:spcBef>
              <a:spcAft>
                <a:spcPct val="0"/>
              </a:spcAft>
              <a:buClr>
                <a:srgbClr val="009900"/>
              </a:buClr>
              <a:buFont typeface="Wingdings" pitchFamily="2" charset="2"/>
              <a:buChar char="n"/>
              <a:defRPr sz="24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lr>
                <a:srgbClr val="009900"/>
              </a:buClr>
              <a:buFont typeface="Arial" charset="0"/>
              <a:buChar char="–"/>
              <a:defRPr sz="20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lr>
                <a:srgbClr val="009900"/>
              </a:buClr>
              <a:buFont typeface="Arial" charset="0"/>
              <a:buChar char="•"/>
              <a:defRPr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16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61963" lvl="3" indent="-233363" algn="just">
              <a:spcBef>
                <a:spcPts val="600"/>
              </a:spcBef>
              <a:spcAft>
                <a:spcPts val="0"/>
              </a:spcAft>
              <a:buClr>
                <a:srgbClr val="007A5E"/>
              </a:buClr>
              <a:buSzPct val="100000"/>
              <a:buFont typeface="Arial"/>
              <a:buChar char="—"/>
            </a:pPr>
            <a:r>
              <a:rPr lang="en-US" sz="1400" dirty="0">
                <a:solidFill>
                  <a:srgbClr val="007A5E"/>
                </a:solidFill>
              </a:rPr>
              <a:t>2016 </a:t>
            </a:r>
            <a:r>
              <a:rPr lang="en-US" sz="1400" dirty="0" smtClean="0">
                <a:solidFill>
                  <a:srgbClr val="007A5E"/>
                </a:solidFill>
              </a:rPr>
              <a:t>Total Passenger Vehicles </a:t>
            </a:r>
            <a:r>
              <a:rPr lang="en-US" sz="1400" dirty="0">
                <a:solidFill>
                  <a:srgbClr val="007A5E"/>
                </a:solidFill>
              </a:rPr>
              <a:t>on the New Jersey Turnpike – 384.6 million</a:t>
            </a:r>
          </a:p>
          <a:p>
            <a:pPr marL="919163" lvl="4" indent="-233363" algn="just">
              <a:spcBef>
                <a:spcPts val="600"/>
              </a:spcBef>
              <a:spcAft>
                <a:spcPts val="0"/>
              </a:spcAft>
              <a:buClr>
                <a:srgbClr val="007A5E"/>
              </a:buClr>
              <a:buSzPct val="100000"/>
              <a:buFont typeface="Arial"/>
              <a:buChar char="—"/>
            </a:pPr>
            <a:r>
              <a:rPr lang="en-US" sz="1400" b="0" dirty="0"/>
              <a:t>Record level of passenger car </a:t>
            </a:r>
            <a:r>
              <a:rPr lang="en-US" sz="1400" b="0" dirty="0" smtClean="0"/>
              <a:t>traffic</a:t>
            </a:r>
          </a:p>
          <a:p>
            <a:pPr marL="685800" lvl="4" indent="0" algn="just">
              <a:spcBef>
                <a:spcPts val="600"/>
              </a:spcBef>
              <a:spcAft>
                <a:spcPts val="0"/>
              </a:spcAft>
              <a:buClr>
                <a:srgbClr val="007A5E"/>
              </a:buClr>
              <a:buSzPct val="100000"/>
              <a:buNone/>
            </a:pPr>
            <a:endParaRPr lang="en-US" sz="1400" b="0" dirty="0"/>
          </a:p>
          <a:p>
            <a:pPr marL="461963" lvl="3" indent="-233363" algn="just">
              <a:spcBef>
                <a:spcPts val="600"/>
              </a:spcBef>
              <a:spcAft>
                <a:spcPts val="0"/>
              </a:spcAft>
              <a:buClr>
                <a:srgbClr val="007A5E"/>
              </a:buClr>
              <a:buSzPct val="100000"/>
              <a:buFont typeface="Arial"/>
              <a:buChar char="—"/>
            </a:pPr>
            <a:r>
              <a:rPr lang="en-US" sz="1400" dirty="0">
                <a:solidFill>
                  <a:srgbClr val="007A5E"/>
                </a:solidFill>
              </a:rPr>
              <a:t>Total Lane miles</a:t>
            </a:r>
          </a:p>
          <a:p>
            <a:pPr marL="919163" lvl="4" indent="-233363" algn="just">
              <a:spcBef>
                <a:spcPts val="600"/>
              </a:spcBef>
              <a:spcAft>
                <a:spcPts val="0"/>
              </a:spcAft>
              <a:buClr>
                <a:srgbClr val="007A5E"/>
              </a:buClr>
              <a:buSzPct val="100000"/>
              <a:buFont typeface="Arial"/>
              <a:buChar char="—"/>
            </a:pPr>
            <a:r>
              <a:rPr lang="en-US" sz="1400" b="0" dirty="0"/>
              <a:t>New  Jersey Turnpike - 	1,819</a:t>
            </a:r>
          </a:p>
          <a:p>
            <a:pPr marL="919163" lvl="4" indent="-233363" algn="just">
              <a:spcBef>
                <a:spcPts val="600"/>
              </a:spcBef>
              <a:spcAft>
                <a:spcPts val="0"/>
              </a:spcAft>
              <a:buClr>
                <a:srgbClr val="007A5E"/>
              </a:buClr>
              <a:buSzPct val="100000"/>
              <a:buFont typeface="Arial"/>
              <a:buChar char="—"/>
            </a:pPr>
            <a:r>
              <a:rPr lang="en-US" sz="1400" b="0" dirty="0"/>
              <a:t>Garden State Parkway -	</a:t>
            </a:r>
            <a:r>
              <a:rPr lang="en-US" sz="1400" b="0" u="sng" dirty="0"/>
              <a:t>1,778</a:t>
            </a:r>
          </a:p>
          <a:p>
            <a:pPr marL="685800" lvl="4" indent="0" algn="just">
              <a:spcBef>
                <a:spcPts val="600"/>
              </a:spcBef>
              <a:spcAft>
                <a:spcPts val="0"/>
              </a:spcAft>
              <a:buClr>
                <a:srgbClr val="007A5E"/>
              </a:buClr>
              <a:buSzPct val="100000"/>
              <a:buNone/>
            </a:pPr>
            <a:r>
              <a:rPr lang="en-US" sz="1400" b="0" dirty="0"/>
              <a:t>			</a:t>
            </a:r>
            <a:r>
              <a:rPr lang="en-US" sz="1400" b="0" dirty="0" smtClean="0"/>
              <a:t>3,597</a:t>
            </a:r>
          </a:p>
          <a:p>
            <a:pPr marL="685800" lvl="4" indent="0" algn="just">
              <a:spcBef>
                <a:spcPts val="600"/>
              </a:spcBef>
              <a:spcAft>
                <a:spcPts val="0"/>
              </a:spcAft>
              <a:buClr>
                <a:srgbClr val="007A5E"/>
              </a:buClr>
              <a:buSzPct val="100000"/>
              <a:buNone/>
            </a:pPr>
            <a:endParaRPr lang="en-US" sz="1400" b="0" dirty="0"/>
          </a:p>
          <a:p>
            <a:pPr marL="461963" lvl="3" indent="-233363" algn="just">
              <a:spcBef>
                <a:spcPts val="600"/>
              </a:spcBef>
              <a:spcAft>
                <a:spcPts val="0"/>
              </a:spcAft>
              <a:buClr>
                <a:srgbClr val="007A5E"/>
              </a:buClr>
              <a:buSzPct val="100000"/>
              <a:buFont typeface="Arial"/>
              <a:buChar char="—"/>
            </a:pPr>
            <a:r>
              <a:rPr lang="en-US" sz="1400" dirty="0" smtClean="0">
                <a:solidFill>
                  <a:srgbClr val="007A5E"/>
                </a:solidFill>
              </a:rPr>
              <a:t>Total Outstanding Debt  - $11.0 billion</a:t>
            </a:r>
          </a:p>
          <a:p>
            <a:pPr marL="919163" lvl="4" indent="-233363" algn="just">
              <a:spcBef>
                <a:spcPts val="600"/>
              </a:spcBef>
              <a:spcAft>
                <a:spcPts val="0"/>
              </a:spcAft>
              <a:buClr>
                <a:srgbClr val="007A5E"/>
              </a:buClr>
              <a:buSzPct val="100000"/>
              <a:buFont typeface="Arial"/>
              <a:buChar char="—"/>
            </a:pPr>
            <a:r>
              <a:rPr lang="en-US" sz="1400" b="0" dirty="0" smtClean="0"/>
              <a:t>Average life &lt; 21 years</a:t>
            </a:r>
          </a:p>
          <a:p>
            <a:pPr marL="685800" lvl="4" indent="0" algn="just">
              <a:spcBef>
                <a:spcPts val="600"/>
              </a:spcBef>
              <a:spcAft>
                <a:spcPts val="0"/>
              </a:spcAft>
              <a:buClr>
                <a:srgbClr val="007A5E"/>
              </a:buClr>
              <a:buSzPct val="100000"/>
              <a:buNone/>
            </a:pPr>
            <a:endParaRPr lang="en-US" sz="1400" b="0" dirty="0" smtClean="0"/>
          </a:p>
          <a:p>
            <a:pPr marL="461963" lvl="3" indent="-233363" algn="just">
              <a:spcBef>
                <a:spcPts val="600"/>
              </a:spcBef>
              <a:spcAft>
                <a:spcPts val="0"/>
              </a:spcAft>
              <a:buClr>
                <a:srgbClr val="007A5E"/>
              </a:buClr>
              <a:buSzPct val="100000"/>
              <a:buFont typeface="Arial"/>
              <a:buChar char="—"/>
            </a:pPr>
            <a:r>
              <a:rPr lang="en-US" sz="1400" dirty="0" smtClean="0">
                <a:solidFill>
                  <a:srgbClr val="007A5E"/>
                </a:solidFill>
              </a:rPr>
              <a:t>Total Capital Assets – Net - $11.3 billion</a:t>
            </a:r>
          </a:p>
          <a:p>
            <a:pPr marL="919163" lvl="4" indent="-233363" algn="just">
              <a:spcBef>
                <a:spcPts val="600"/>
              </a:spcBef>
              <a:spcAft>
                <a:spcPts val="0"/>
              </a:spcAft>
              <a:buClr>
                <a:srgbClr val="007A5E"/>
              </a:buClr>
              <a:buSzPct val="100000"/>
              <a:buFont typeface="Arial"/>
              <a:buChar char="—"/>
            </a:pPr>
            <a:r>
              <a:rPr lang="en-US" sz="1400" b="0" dirty="0" smtClean="0"/>
              <a:t>70% of net capital assets have average lives &gt; 65 years</a:t>
            </a:r>
            <a:endParaRPr lang="en-US" sz="1400" b="0" dirty="0"/>
          </a:p>
        </p:txBody>
      </p:sp>
    </p:spTree>
    <p:custDataLst>
      <p:tags r:id="rId1"/>
    </p:custDataLst>
    <p:extLst>
      <p:ext uri="{BB962C8B-B14F-4D97-AF65-F5344CB8AC3E}">
        <p14:creationId xmlns:p14="http://schemas.microsoft.com/office/powerpoint/2010/main" val="4404347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5"/>
          <p:cNvSpPr>
            <a:spLocks noGrp="1" noChangeArrowheads="1"/>
          </p:cNvSpPr>
          <p:nvPr>
            <p:ph type="title"/>
          </p:nvPr>
        </p:nvSpPr>
        <p:spPr bwMode="gray">
          <a:xfrm>
            <a:off x="838200" y="457200"/>
            <a:ext cx="7848600" cy="540684"/>
          </a:xfrm>
        </p:spPr>
        <p:txBody>
          <a:bodyPr/>
          <a:lstStyle/>
          <a:p>
            <a:r>
              <a:rPr lang="en-US" sz="1950" dirty="0" smtClean="0"/>
              <a:t>Authority Goals</a:t>
            </a:r>
            <a:endParaRPr lang="en-US" sz="1950" b="1" dirty="0" smtClean="0">
              <a:solidFill>
                <a:srgbClr val="FF0000"/>
              </a:solidFill>
            </a:endParaRPr>
          </a:p>
        </p:txBody>
      </p:sp>
      <p:sp>
        <p:nvSpPr>
          <p:cNvPr id="9" name="Slide Number Placeholder 1"/>
          <p:cNvSpPr>
            <a:spLocks noGrp="1"/>
          </p:cNvSpPr>
          <p:nvPr>
            <p:ph type="sldNum" sz="quarter" idx="10"/>
          </p:nvPr>
        </p:nvSpPr>
        <p:spPr>
          <a:xfrm>
            <a:off x="6934200" y="6492875"/>
            <a:ext cx="2133600" cy="365125"/>
          </a:xfrm>
        </p:spPr>
        <p:txBody>
          <a:bodyPr/>
          <a:lstStyle/>
          <a:p>
            <a:pPr>
              <a:defRPr/>
            </a:pPr>
            <a:fld id="{FD1A2A3C-4FDF-437D-A6CB-814049A4453E}" type="slidenum">
              <a:rPr lang="en-US"/>
              <a:pPr>
                <a:defRPr/>
              </a:pPr>
              <a:t>4</a:t>
            </a:fld>
            <a:endParaRPr lang="en-US" dirty="0"/>
          </a:p>
        </p:txBody>
      </p:sp>
      <p:sp>
        <p:nvSpPr>
          <p:cNvPr id="5" name="Rectangle 3"/>
          <p:cNvSpPr txBox="1">
            <a:spLocks noChangeArrowheads="1"/>
          </p:cNvSpPr>
          <p:nvPr>
            <p:custDataLst>
              <p:tags r:id="rId2"/>
            </p:custDataLst>
          </p:nvPr>
        </p:nvSpPr>
        <p:spPr bwMode="auto">
          <a:xfrm>
            <a:off x="457200" y="1219200"/>
            <a:ext cx="8305800" cy="5562600"/>
          </a:xfrm>
          <a:prstGeom prst="rect">
            <a:avLst/>
          </a:prstGeom>
          <a:noFill/>
          <a:ln w="9525">
            <a:noFill/>
            <a:miter lim="800000"/>
            <a:headEnd/>
            <a:tailEnd/>
          </a:ln>
        </p:spPr>
        <p:txBody>
          <a:bodyPr vert="horz" wrap="square" lIns="82021" tIns="32809" rIns="32809" bIns="32809" numCol="1" anchor="t" anchorCtr="0" compatLnSpc="1">
            <a:prstTxWarp prst="textNoShape">
              <a:avLst/>
            </a:prstTxWarp>
            <a:noAutofit/>
          </a:bodyPr>
          <a:lstStyle>
            <a:lvl1pPr marL="342900" indent="-342900" algn="l" rtl="0" eaLnBrk="0" fontAlgn="base" hangingPunct="0">
              <a:spcBef>
                <a:spcPct val="20000"/>
              </a:spcBef>
              <a:spcAft>
                <a:spcPct val="0"/>
              </a:spcAft>
              <a:buClr>
                <a:srgbClr val="009900"/>
              </a:buClr>
              <a:buFont typeface="Wingdings" pitchFamily="2" charset="2"/>
              <a:buChar char="n"/>
              <a:defRPr sz="24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lr>
                <a:srgbClr val="009900"/>
              </a:buClr>
              <a:buFont typeface="Arial" charset="0"/>
              <a:buChar char="–"/>
              <a:defRPr sz="20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lr>
                <a:srgbClr val="009900"/>
              </a:buClr>
              <a:buFont typeface="Arial" charset="0"/>
              <a:buChar char="•"/>
              <a:defRPr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16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61963" lvl="3" indent="-233363" algn="just">
              <a:spcBef>
                <a:spcPts val="600"/>
              </a:spcBef>
              <a:spcAft>
                <a:spcPts val="0"/>
              </a:spcAft>
              <a:buClr>
                <a:srgbClr val="007A5E"/>
              </a:buClr>
              <a:buSzPct val="100000"/>
              <a:buFont typeface="Arial"/>
              <a:buChar char="—"/>
            </a:pPr>
            <a:r>
              <a:rPr lang="en-US" sz="1400" dirty="0" smtClean="0">
                <a:solidFill>
                  <a:srgbClr val="007A5E"/>
                </a:solidFill>
              </a:rPr>
              <a:t>Complete the current $7 billion capital program within budget</a:t>
            </a:r>
          </a:p>
          <a:p>
            <a:pPr marL="228600" lvl="3" indent="0" algn="just">
              <a:spcBef>
                <a:spcPts val="600"/>
              </a:spcBef>
              <a:spcAft>
                <a:spcPts val="0"/>
              </a:spcAft>
              <a:buClr>
                <a:srgbClr val="007A5E"/>
              </a:buClr>
              <a:buSzPct val="100000"/>
              <a:buNone/>
            </a:pPr>
            <a:endParaRPr lang="en-US" sz="1100" b="0" dirty="0"/>
          </a:p>
          <a:p>
            <a:pPr marL="461963" lvl="3" indent="-233363" algn="just">
              <a:spcBef>
                <a:spcPts val="600"/>
              </a:spcBef>
              <a:spcAft>
                <a:spcPts val="0"/>
              </a:spcAft>
              <a:buClr>
                <a:srgbClr val="007A5E"/>
              </a:buClr>
              <a:buSzPct val="100000"/>
              <a:buFont typeface="Arial"/>
              <a:buChar char="—"/>
            </a:pPr>
            <a:r>
              <a:rPr lang="en-US" sz="1400" dirty="0">
                <a:solidFill>
                  <a:srgbClr val="007A5E"/>
                </a:solidFill>
              </a:rPr>
              <a:t>Complete debt funding of the current $7 billion capital program at an all in cost under 5</a:t>
            </a:r>
            <a:r>
              <a:rPr lang="en-US" sz="1400" dirty="0" smtClean="0">
                <a:solidFill>
                  <a:srgbClr val="007A5E"/>
                </a:solidFill>
              </a:rPr>
              <a:t>%</a:t>
            </a:r>
          </a:p>
          <a:p>
            <a:pPr marL="228600" lvl="3" indent="0" algn="just">
              <a:spcBef>
                <a:spcPts val="600"/>
              </a:spcBef>
              <a:spcAft>
                <a:spcPts val="0"/>
              </a:spcAft>
              <a:buClr>
                <a:srgbClr val="007A5E"/>
              </a:buClr>
              <a:buSzPct val="100000"/>
              <a:buNone/>
            </a:pPr>
            <a:endParaRPr lang="en-US" sz="1100" b="0" dirty="0"/>
          </a:p>
          <a:p>
            <a:pPr marL="461963" lvl="3" indent="-233363" algn="just">
              <a:spcBef>
                <a:spcPts val="600"/>
              </a:spcBef>
              <a:spcAft>
                <a:spcPts val="0"/>
              </a:spcAft>
              <a:buClr>
                <a:srgbClr val="007A5E"/>
              </a:buClr>
              <a:buSzPct val="100000"/>
              <a:buFont typeface="Arial"/>
              <a:buChar char="—"/>
            </a:pPr>
            <a:r>
              <a:rPr lang="en-US" sz="1400" dirty="0">
                <a:solidFill>
                  <a:srgbClr val="007A5E"/>
                </a:solidFill>
              </a:rPr>
              <a:t>Develop and adopt the next </a:t>
            </a:r>
            <a:r>
              <a:rPr lang="en-US" sz="1400" dirty="0" smtClean="0">
                <a:solidFill>
                  <a:srgbClr val="007A5E"/>
                </a:solidFill>
              </a:rPr>
              <a:t>Strategic </a:t>
            </a:r>
            <a:r>
              <a:rPr lang="en-US" sz="1400" dirty="0">
                <a:solidFill>
                  <a:srgbClr val="007A5E"/>
                </a:solidFill>
              </a:rPr>
              <a:t>P</a:t>
            </a:r>
            <a:r>
              <a:rPr lang="en-US" sz="1400" dirty="0" smtClean="0">
                <a:solidFill>
                  <a:srgbClr val="007A5E"/>
                </a:solidFill>
              </a:rPr>
              <a:t>lan</a:t>
            </a:r>
          </a:p>
          <a:p>
            <a:pPr marL="919163" lvl="4" indent="-233363" algn="just">
              <a:spcBef>
                <a:spcPts val="600"/>
              </a:spcBef>
              <a:spcAft>
                <a:spcPts val="0"/>
              </a:spcAft>
              <a:buClr>
                <a:srgbClr val="007A5E"/>
              </a:buClr>
              <a:buSzPct val="100000"/>
              <a:buFont typeface="Arial"/>
              <a:buChar char="—"/>
            </a:pPr>
            <a:r>
              <a:rPr lang="en-US" sz="1400" b="0" dirty="0" smtClean="0"/>
              <a:t>Essentially the first ever Strategic plan</a:t>
            </a:r>
          </a:p>
          <a:p>
            <a:pPr marL="919163" lvl="4" indent="-233363" algn="just">
              <a:spcBef>
                <a:spcPts val="600"/>
              </a:spcBef>
              <a:spcAft>
                <a:spcPts val="0"/>
              </a:spcAft>
              <a:buClr>
                <a:srgbClr val="007A5E"/>
              </a:buClr>
              <a:buSzPct val="100000"/>
              <a:buFont typeface="Arial"/>
              <a:buChar char="—"/>
            </a:pPr>
            <a:r>
              <a:rPr lang="en-US" sz="1400" b="0" dirty="0" smtClean="0"/>
              <a:t>The preliminary identified goals are </a:t>
            </a:r>
          </a:p>
          <a:p>
            <a:pPr marL="1143000" lvl="5" indent="0" algn="just">
              <a:spcBef>
                <a:spcPts val="600"/>
              </a:spcBef>
              <a:buClr>
                <a:srgbClr val="007A5E"/>
              </a:buClr>
              <a:buSzPct val="100000"/>
              <a:buNone/>
            </a:pPr>
            <a:r>
              <a:rPr lang="en-US" sz="1400" b="0" dirty="0" smtClean="0"/>
              <a:t>1. Improve safety for patrons and employees</a:t>
            </a:r>
          </a:p>
          <a:p>
            <a:pPr marL="1143000" lvl="5" indent="0" algn="just">
              <a:spcBef>
                <a:spcPts val="600"/>
              </a:spcBef>
              <a:buClr>
                <a:srgbClr val="007A5E"/>
              </a:buClr>
              <a:buSzPct val="100000"/>
              <a:buNone/>
            </a:pPr>
            <a:r>
              <a:rPr lang="en-US" sz="1400" b="0" dirty="0" smtClean="0"/>
              <a:t>2. Improve financial </a:t>
            </a:r>
            <a:r>
              <a:rPr lang="en-US" sz="1400" b="0" dirty="0"/>
              <a:t>s</a:t>
            </a:r>
            <a:r>
              <a:rPr lang="en-US" sz="1400" b="0" dirty="0" smtClean="0"/>
              <a:t>trength </a:t>
            </a:r>
          </a:p>
          <a:p>
            <a:pPr marL="1143000" lvl="5" indent="0" algn="just">
              <a:spcBef>
                <a:spcPts val="600"/>
              </a:spcBef>
              <a:buClr>
                <a:srgbClr val="007A5E"/>
              </a:buClr>
              <a:buSzPct val="100000"/>
              <a:buNone/>
            </a:pPr>
            <a:r>
              <a:rPr lang="en-US" sz="1400" b="0" dirty="0" smtClean="0"/>
              <a:t>3. Decrease congestion/Improve mobility for patrons</a:t>
            </a:r>
          </a:p>
          <a:p>
            <a:pPr marL="1143000" lvl="5" indent="0" algn="just">
              <a:spcBef>
                <a:spcPts val="600"/>
              </a:spcBef>
              <a:buClr>
                <a:srgbClr val="007A5E"/>
              </a:buClr>
              <a:buSzPct val="100000"/>
              <a:buNone/>
            </a:pPr>
            <a:r>
              <a:rPr lang="en-US" sz="1400" b="0" dirty="0" smtClean="0"/>
              <a:t>4. Maintain a state of good repair for all assets</a:t>
            </a:r>
          </a:p>
          <a:p>
            <a:pPr marL="1143000" lvl="5" indent="0" algn="just">
              <a:spcBef>
                <a:spcPts val="600"/>
              </a:spcBef>
              <a:buClr>
                <a:srgbClr val="007A5E"/>
              </a:buClr>
              <a:buSzPct val="100000"/>
              <a:buNone/>
            </a:pPr>
            <a:r>
              <a:rPr lang="en-US" sz="1400" b="0" dirty="0" smtClean="0"/>
              <a:t>5. Maintain and attract a quality </a:t>
            </a:r>
            <a:r>
              <a:rPr lang="en-US" sz="1400" b="0" dirty="0"/>
              <a:t>w</a:t>
            </a:r>
            <a:r>
              <a:rPr lang="en-US" sz="1400" b="0" dirty="0" smtClean="0"/>
              <a:t>orkforce</a:t>
            </a:r>
          </a:p>
          <a:p>
            <a:pPr marL="228600" lvl="3" indent="0" algn="just">
              <a:spcBef>
                <a:spcPts val="600"/>
              </a:spcBef>
              <a:buClr>
                <a:srgbClr val="007A5E"/>
              </a:buClr>
              <a:buSzPct val="100000"/>
              <a:buNone/>
            </a:pPr>
            <a:endParaRPr lang="en-US" sz="700" b="0" dirty="0" smtClean="0"/>
          </a:p>
          <a:p>
            <a:pPr marL="919163" lvl="4" indent="-233363" algn="just">
              <a:spcBef>
                <a:spcPts val="600"/>
              </a:spcBef>
              <a:spcAft>
                <a:spcPts val="0"/>
              </a:spcAft>
              <a:buClr>
                <a:srgbClr val="007A5E"/>
              </a:buClr>
              <a:buSzPct val="100000"/>
              <a:buFont typeface="Arial"/>
              <a:buChar char="—"/>
            </a:pPr>
            <a:r>
              <a:rPr lang="en-US" sz="1400" b="0" dirty="0" smtClean="0">
                <a:cs typeface="Arial" panose="020B0604020202020204" pitchFamily="34" charset="0"/>
              </a:rPr>
              <a:t>The strategic plan will guide the development of the next capital program</a:t>
            </a:r>
          </a:p>
          <a:p>
            <a:pPr marL="685800" lvl="4" indent="0" algn="just">
              <a:spcBef>
                <a:spcPts val="600"/>
              </a:spcBef>
              <a:spcAft>
                <a:spcPts val="0"/>
              </a:spcAft>
              <a:buClr>
                <a:srgbClr val="007A5E"/>
              </a:buClr>
              <a:buSzPct val="100000"/>
              <a:buNone/>
            </a:pPr>
            <a:endParaRPr lang="en-US" sz="1400" b="0" dirty="0" smtClean="0">
              <a:latin typeface="Arial" panose="020B0604020202020204" pitchFamily="34" charset="0"/>
              <a:cs typeface="Arial" panose="020B0604020202020204" pitchFamily="34" charset="0"/>
            </a:endParaRPr>
          </a:p>
          <a:p>
            <a:pPr marL="461963" lvl="3" indent="-233363" algn="just">
              <a:spcBef>
                <a:spcPts val="600"/>
              </a:spcBef>
              <a:spcAft>
                <a:spcPts val="0"/>
              </a:spcAft>
              <a:buClr>
                <a:srgbClr val="007A5E"/>
              </a:buClr>
              <a:buSzPct val="100000"/>
              <a:buFont typeface="Arial"/>
              <a:buChar char="—"/>
            </a:pPr>
            <a:r>
              <a:rPr lang="en-US" sz="1400" dirty="0">
                <a:solidFill>
                  <a:srgbClr val="007A5E"/>
                </a:solidFill>
              </a:rPr>
              <a:t>Complete consolidation of administrative offices into one facility at 1 Turnpike Plaza, including the establishment of a back-up data center for the entire Authority operations and a back-up data center for the Statewide Traffic Management Center managed by the </a:t>
            </a:r>
            <a:r>
              <a:rPr lang="en-US" sz="1400" dirty="0" smtClean="0">
                <a:solidFill>
                  <a:srgbClr val="007A5E"/>
                </a:solidFill>
              </a:rPr>
              <a:t>Authority</a:t>
            </a:r>
            <a:endParaRPr lang="en-US" sz="1400" b="0" dirty="0"/>
          </a:p>
          <a:p>
            <a:pPr marL="919163" lvl="4" indent="-233363" algn="just">
              <a:spcBef>
                <a:spcPts val="600"/>
              </a:spcBef>
              <a:spcAft>
                <a:spcPts val="0"/>
              </a:spcAft>
              <a:buClr>
                <a:srgbClr val="007A5E"/>
              </a:buClr>
              <a:buSzPct val="100000"/>
              <a:buFont typeface="Arial"/>
              <a:buChar char="—"/>
            </a:pPr>
            <a:r>
              <a:rPr lang="en-US" sz="1400" b="0" dirty="0">
                <a:cs typeface="Arial" panose="020B0604020202020204" pitchFamily="34" charset="0"/>
              </a:rPr>
              <a:t>First time since consolidation in 2003 that all administration functions are housed  in one location</a:t>
            </a:r>
          </a:p>
          <a:p>
            <a:pPr marL="919163" lvl="4" indent="-233363" algn="just">
              <a:spcBef>
                <a:spcPts val="600"/>
              </a:spcBef>
              <a:spcAft>
                <a:spcPts val="0"/>
              </a:spcAft>
              <a:buClr>
                <a:srgbClr val="007A5E"/>
              </a:buClr>
              <a:buSzPct val="100000"/>
              <a:buFont typeface="Arial"/>
              <a:buChar char="—"/>
            </a:pPr>
            <a:endParaRPr lang="en-US" sz="1400" b="0" dirty="0">
              <a:latin typeface="Arial" panose="020B0604020202020204" pitchFamily="34" charset="0"/>
              <a:cs typeface="Arial" panose="020B0604020202020204" pitchFamily="34" charset="0"/>
            </a:endParaRPr>
          </a:p>
          <a:p>
            <a:pPr marL="685800" lvl="4" indent="0" algn="just">
              <a:spcBef>
                <a:spcPts val="600"/>
              </a:spcBef>
              <a:spcAft>
                <a:spcPts val="0"/>
              </a:spcAft>
              <a:buClr>
                <a:srgbClr val="007A5E"/>
              </a:buClr>
              <a:buSzPct val="100000"/>
              <a:buNone/>
            </a:pPr>
            <a:endParaRPr lang="en-US" sz="1100" b="0" dirty="0"/>
          </a:p>
          <a:p>
            <a:pPr marL="919163" lvl="4" indent="-233363" algn="just">
              <a:spcBef>
                <a:spcPts val="600"/>
              </a:spcBef>
              <a:spcAft>
                <a:spcPts val="0"/>
              </a:spcAft>
              <a:buClr>
                <a:srgbClr val="007A5E"/>
              </a:buClr>
              <a:buSzPct val="100000"/>
              <a:buFont typeface="Arial"/>
              <a:buChar char="—"/>
            </a:pPr>
            <a:endParaRPr lang="en-US" sz="1100" b="0" dirty="0" smtClean="0"/>
          </a:p>
          <a:p>
            <a:pPr marL="228600" lvl="3" indent="0" algn="just">
              <a:spcBef>
                <a:spcPts val="600"/>
              </a:spcBef>
              <a:spcAft>
                <a:spcPts val="0"/>
              </a:spcAft>
              <a:buClr>
                <a:srgbClr val="007A5E"/>
              </a:buClr>
              <a:buSzPct val="100000"/>
              <a:buNone/>
            </a:pPr>
            <a:endParaRPr lang="en-US" sz="1100" b="0" dirty="0"/>
          </a:p>
          <a:p>
            <a:pPr marL="228600" lvl="3" indent="0" algn="just">
              <a:spcBef>
                <a:spcPts val="600"/>
              </a:spcBef>
              <a:spcAft>
                <a:spcPts val="0"/>
              </a:spcAft>
              <a:buClr>
                <a:srgbClr val="007A5E"/>
              </a:buClr>
              <a:buSzPct val="100000"/>
              <a:buNone/>
            </a:pPr>
            <a:endParaRPr lang="en-US" sz="1100" b="0" dirty="0"/>
          </a:p>
          <a:p>
            <a:pPr marL="230187" lvl="3" indent="0">
              <a:spcBef>
                <a:spcPts val="600"/>
              </a:spcBef>
              <a:spcAft>
                <a:spcPts val="0"/>
              </a:spcAft>
              <a:buClr>
                <a:srgbClr val="007A5E"/>
              </a:buClr>
              <a:buSzPct val="100000"/>
              <a:buNone/>
            </a:pPr>
            <a:endParaRPr lang="en-US" sz="1100" b="0" dirty="0" smtClean="0"/>
          </a:p>
        </p:txBody>
      </p:sp>
    </p:spTree>
    <p:custDataLst>
      <p:tags r:id="rId1"/>
    </p:custDataLst>
    <p:extLst>
      <p:ext uri="{BB962C8B-B14F-4D97-AF65-F5344CB8AC3E}">
        <p14:creationId xmlns:p14="http://schemas.microsoft.com/office/powerpoint/2010/main" val="30174468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5"/>
          <p:cNvSpPr>
            <a:spLocks noGrp="1" noChangeArrowheads="1"/>
          </p:cNvSpPr>
          <p:nvPr>
            <p:ph type="title"/>
          </p:nvPr>
        </p:nvSpPr>
        <p:spPr bwMode="gray">
          <a:xfrm>
            <a:off x="838200" y="457200"/>
            <a:ext cx="7848600" cy="540684"/>
          </a:xfrm>
        </p:spPr>
        <p:txBody>
          <a:bodyPr/>
          <a:lstStyle/>
          <a:p>
            <a:r>
              <a:rPr lang="en-US" sz="1950" dirty="0" smtClean="0"/>
              <a:t>Authority Goals (Continued)</a:t>
            </a:r>
            <a:endParaRPr lang="en-US" sz="1950" b="1" dirty="0" smtClean="0">
              <a:solidFill>
                <a:srgbClr val="FF0000"/>
              </a:solidFill>
            </a:endParaRPr>
          </a:p>
        </p:txBody>
      </p:sp>
      <p:sp>
        <p:nvSpPr>
          <p:cNvPr id="9" name="Slide Number Placeholder 1"/>
          <p:cNvSpPr>
            <a:spLocks noGrp="1"/>
          </p:cNvSpPr>
          <p:nvPr>
            <p:ph type="sldNum" sz="quarter" idx="10"/>
          </p:nvPr>
        </p:nvSpPr>
        <p:spPr>
          <a:xfrm>
            <a:off x="6934200" y="6492875"/>
            <a:ext cx="2133600" cy="365125"/>
          </a:xfrm>
        </p:spPr>
        <p:txBody>
          <a:bodyPr/>
          <a:lstStyle/>
          <a:p>
            <a:pPr>
              <a:defRPr/>
            </a:pPr>
            <a:fld id="{FD1A2A3C-4FDF-437D-A6CB-814049A4453E}" type="slidenum">
              <a:rPr lang="en-US"/>
              <a:pPr>
                <a:defRPr/>
              </a:pPr>
              <a:t>5</a:t>
            </a:fld>
            <a:endParaRPr lang="en-US" dirty="0"/>
          </a:p>
        </p:txBody>
      </p:sp>
      <p:sp>
        <p:nvSpPr>
          <p:cNvPr id="5" name="Rectangle 3"/>
          <p:cNvSpPr txBox="1">
            <a:spLocks noChangeArrowheads="1"/>
          </p:cNvSpPr>
          <p:nvPr>
            <p:custDataLst>
              <p:tags r:id="rId2"/>
            </p:custDataLst>
          </p:nvPr>
        </p:nvSpPr>
        <p:spPr bwMode="auto">
          <a:xfrm>
            <a:off x="457200" y="1219200"/>
            <a:ext cx="8305800" cy="5562600"/>
          </a:xfrm>
          <a:prstGeom prst="rect">
            <a:avLst/>
          </a:prstGeom>
          <a:noFill/>
          <a:ln w="9525">
            <a:noFill/>
            <a:miter lim="800000"/>
            <a:headEnd/>
            <a:tailEnd/>
          </a:ln>
        </p:spPr>
        <p:txBody>
          <a:bodyPr vert="horz" wrap="square" lIns="82021" tIns="32809" rIns="32809" bIns="32809" numCol="1" anchor="t" anchorCtr="0" compatLnSpc="1">
            <a:prstTxWarp prst="textNoShape">
              <a:avLst/>
            </a:prstTxWarp>
            <a:noAutofit/>
          </a:bodyPr>
          <a:lstStyle>
            <a:lvl1pPr marL="342900" indent="-342900" algn="l" rtl="0" eaLnBrk="0" fontAlgn="base" hangingPunct="0">
              <a:spcBef>
                <a:spcPct val="20000"/>
              </a:spcBef>
              <a:spcAft>
                <a:spcPct val="0"/>
              </a:spcAft>
              <a:buClr>
                <a:srgbClr val="009900"/>
              </a:buClr>
              <a:buFont typeface="Wingdings" pitchFamily="2" charset="2"/>
              <a:buChar char="n"/>
              <a:defRPr sz="24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lr>
                <a:srgbClr val="009900"/>
              </a:buClr>
              <a:buFont typeface="Arial" charset="0"/>
              <a:buChar char="–"/>
              <a:defRPr sz="20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lr>
                <a:srgbClr val="009900"/>
              </a:buClr>
              <a:buFont typeface="Arial" charset="0"/>
              <a:buChar char="•"/>
              <a:defRPr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16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85800" lvl="4" indent="0" algn="just">
              <a:spcBef>
                <a:spcPts val="600"/>
              </a:spcBef>
              <a:spcAft>
                <a:spcPts val="0"/>
              </a:spcAft>
              <a:buClr>
                <a:srgbClr val="007A5E"/>
              </a:buClr>
              <a:buSzPct val="100000"/>
              <a:buNone/>
            </a:pPr>
            <a:endParaRPr lang="en-US" sz="1400" b="0" dirty="0">
              <a:latin typeface="Arial" panose="020B0604020202020204" pitchFamily="34" charset="0"/>
              <a:cs typeface="Arial" panose="020B0604020202020204" pitchFamily="34" charset="0"/>
            </a:endParaRPr>
          </a:p>
          <a:p>
            <a:pPr marL="461963" lvl="3" indent="-233363" algn="just">
              <a:spcBef>
                <a:spcPts val="600"/>
              </a:spcBef>
              <a:spcAft>
                <a:spcPts val="0"/>
              </a:spcAft>
              <a:buClr>
                <a:srgbClr val="007A5E"/>
              </a:buClr>
              <a:buSzPct val="100000"/>
              <a:buFont typeface="Arial"/>
              <a:buChar char="—"/>
            </a:pPr>
            <a:r>
              <a:rPr lang="en-US" sz="1400" dirty="0">
                <a:solidFill>
                  <a:srgbClr val="007A5E"/>
                </a:solidFill>
              </a:rPr>
              <a:t>Transition to the new contract with Xerox for New Jersey E-ZPass operations, which will include customer service enhancements and potential future cost savings for the </a:t>
            </a:r>
            <a:r>
              <a:rPr lang="en-US" sz="1400" dirty="0" smtClean="0">
                <a:solidFill>
                  <a:srgbClr val="007A5E"/>
                </a:solidFill>
              </a:rPr>
              <a:t>Authority</a:t>
            </a:r>
          </a:p>
          <a:p>
            <a:pPr marL="228600" lvl="3" indent="0" algn="just">
              <a:spcBef>
                <a:spcPts val="600"/>
              </a:spcBef>
              <a:spcAft>
                <a:spcPts val="0"/>
              </a:spcAft>
              <a:buClr>
                <a:srgbClr val="007A5E"/>
              </a:buClr>
              <a:buSzPct val="100000"/>
              <a:buNone/>
            </a:pPr>
            <a:endParaRPr lang="en-US" sz="1400" b="0" dirty="0"/>
          </a:p>
          <a:p>
            <a:pPr marL="919163" lvl="4" indent="-233363" algn="just">
              <a:spcBef>
                <a:spcPts val="600"/>
              </a:spcBef>
              <a:spcAft>
                <a:spcPts val="0"/>
              </a:spcAft>
              <a:buClr>
                <a:srgbClr val="007A5E"/>
              </a:buClr>
              <a:buSzPct val="100000"/>
              <a:buFont typeface="Arial"/>
              <a:buChar char="—"/>
            </a:pPr>
            <a:r>
              <a:rPr lang="en-US" sz="1400" b="0" dirty="0">
                <a:cs typeface="Arial" panose="020B0604020202020204" pitchFamily="34" charset="0"/>
              </a:rPr>
              <a:t>Mobile app will be offered </a:t>
            </a:r>
          </a:p>
          <a:p>
            <a:pPr marL="919163" lvl="4" indent="-233363" algn="just">
              <a:spcBef>
                <a:spcPts val="600"/>
              </a:spcBef>
              <a:spcAft>
                <a:spcPts val="0"/>
              </a:spcAft>
              <a:buClr>
                <a:srgbClr val="007A5E"/>
              </a:buClr>
              <a:buSzPct val="100000"/>
              <a:buFont typeface="Arial"/>
              <a:buChar char="—"/>
            </a:pPr>
            <a:r>
              <a:rPr lang="en-US" sz="1400" b="0" dirty="0">
                <a:cs typeface="Arial" panose="020B0604020202020204" pitchFamily="34" charset="0"/>
              </a:rPr>
              <a:t>All E-Z Pass and violator accounts will be consolidated into one account </a:t>
            </a:r>
          </a:p>
          <a:p>
            <a:pPr marL="919163" lvl="4" indent="-233363" algn="just">
              <a:spcBef>
                <a:spcPts val="600"/>
              </a:spcBef>
              <a:spcAft>
                <a:spcPts val="0"/>
              </a:spcAft>
              <a:buClr>
                <a:srgbClr val="007A5E"/>
              </a:buClr>
              <a:buSzPct val="100000"/>
              <a:buFont typeface="Arial"/>
              <a:buChar char="—"/>
            </a:pPr>
            <a:r>
              <a:rPr lang="en-US" sz="1400" b="0" dirty="0">
                <a:cs typeface="Arial" panose="020B0604020202020204" pitchFamily="34" charset="0"/>
              </a:rPr>
              <a:t>Enhanced collection and enforcement </a:t>
            </a:r>
            <a:r>
              <a:rPr lang="en-US" sz="1400" b="0" dirty="0" smtClean="0">
                <a:cs typeface="Arial" panose="020B0604020202020204" pitchFamily="34" charset="0"/>
              </a:rPr>
              <a:t>efforts</a:t>
            </a:r>
          </a:p>
          <a:p>
            <a:pPr marL="685800" lvl="4" indent="0" algn="just">
              <a:spcBef>
                <a:spcPts val="600"/>
              </a:spcBef>
              <a:spcAft>
                <a:spcPts val="0"/>
              </a:spcAft>
              <a:buClr>
                <a:srgbClr val="007A5E"/>
              </a:buClr>
              <a:buSzPct val="100000"/>
              <a:buNone/>
            </a:pPr>
            <a:endParaRPr lang="en-US" sz="1400" b="0" dirty="0">
              <a:cs typeface="Arial" panose="020B0604020202020204" pitchFamily="34" charset="0"/>
            </a:endParaRPr>
          </a:p>
          <a:p>
            <a:pPr marL="461963" lvl="3" indent="-233363" algn="just">
              <a:spcBef>
                <a:spcPts val="600"/>
              </a:spcBef>
              <a:spcAft>
                <a:spcPts val="0"/>
              </a:spcAft>
              <a:buClr>
                <a:srgbClr val="007A5E"/>
              </a:buClr>
              <a:buSzPct val="100000"/>
              <a:buFont typeface="Arial"/>
              <a:buChar char="—"/>
            </a:pPr>
            <a:r>
              <a:rPr lang="en-US" sz="1400" dirty="0">
                <a:solidFill>
                  <a:srgbClr val="007A5E"/>
                </a:solidFill>
              </a:rPr>
              <a:t>Establish an OPEB Trust and cash fund at least 50% of the annual required contribution</a:t>
            </a:r>
          </a:p>
          <a:p>
            <a:pPr marL="919163" lvl="4" indent="-233363" algn="just">
              <a:spcBef>
                <a:spcPts val="600"/>
              </a:spcBef>
              <a:spcAft>
                <a:spcPts val="0"/>
              </a:spcAft>
              <a:buClr>
                <a:srgbClr val="007A5E"/>
              </a:buClr>
              <a:buSzPct val="100000"/>
              <a:buFont typeface="Arial"/>
              <a:buChar char="—"/>
            </a:pPr>
            <a:r>
              <a:rPr lang="en-US" sz="1400" b="0" dirty="0">
                <a:cs typeface="Arial" panose="020B0604020202020204" pitchFamily="34" charset="0"/>
              </a:rPr>
              <a:t>Annual required contribution is approximately $100 million</a:t>
            </a:r>
          </a:p>
          <a:p>
            <a:pPr marL="228600" lvl="3" indent="0" algn="just">
              <a:spcBef>
                <a:spcPts val="600"/>
              </a:spcBef>
              <a:spcAft>
                <a:spcPts val="0"/>
              </a:spcAft>
              <a:buClr>
                <a:srgbClr val="007A5E"/>
              </a:buClr>
              <a:buSzPct val="100000"/>
              <a:buNone/>
            </a:pPr>
            <a:endParaRPr lang="en-US" sz="1400" b="0" dirty="0"/>
          </a:p>
          <a:p>
            <a:pPr marL="461963" lvl="3" indent="-233363" algn="just">
              <a:spcBef>
                <a:spcPts val="600"/>
              </a:spcBef>
              <a:spcAft>
                <a:spcPts val="0"/>
              </a:spcAft>
              <a:buClr>
                <a:srgbClr val="007A5E"/>
              </a:buClr>
              <a:buSzPct val="100000"/>
              <a:buFont typeface="Arial"/>
              <a:buChar char="—"/>
            </a:pPr>
            <a:r>
              <a:rPr lang="en-US" sz="1400" dirty="0">
                <a:solidFill>
                  <a:srgbClr val="007A5E"/>
                </a:solidFill>
              </a:rPr>
              <a:t>Increase the minimum General Reserve Fund balance contained in the board adopted policy. Maintain or improve credit ratings.</a:t>
            </a:r>
          </a:p>
          <a:p>
            <a:pPr marL="919163" lvl="4" indent="-233363" algn="just">
              <a:spcBef>
                <a:spcPts val="600"/>
              </a:spcBef>
              <a:spcAft>
                <a:spcPts val="0"/>
              </a:spcAft>
              <a:buClr>
                <a:srgbClr val="007A5E"/>
              </a:buClr>
              <a:buSzPct val="100000"/>
              <a:buFont typeface="Arial"/>
              <a:buChar char="—"/>
            </a:pPr>
            <a:r>
              <a:rPr lang="en-US" sz="1400" b="0" dirty="0">
                <a:cs typeface="Arial" panose="020B0604020202020204" pitchFamily="34" charset="0"/>
              </a:rPr>
              <a:t>On 1/31/17, the Board approved an amendment to the policy to increase the minimum General Reserve Fund balance to equal 10% of total revenue to be phased in over 3 years</a:t>
            </a:r>
          </a:p>
          <a:p>
            <a:pPr marL="228600" lvl="3" indent="0" algn="just">
              <a:spcBef>
                <a:spcPts val="600"/>
              </a:spcBef>
              <a:spcAft>
                <a:spcPts val="0"/>
              </a:spcAft>
              <a:buClr>
                <a:srgbClr val="007A5E"/>
              </a:buClr>
              <a:buSzPct val="100000"/>
              <a:buNone/>
            </a:pPr>
            <a:endParaRPr lang="en-US" sz="1400" b="0" dirty="0"/>
          </a:p>
          <a:p>
            <a:pPr marL="228600" lvl="3" indent="0" algn="just">
              <a:spcBef>
                <a:spcPts val="600"/>
              </a:spcBef>
              <a:spcAft>
                <a:spcPts val="0"/>
              </a:spcAft>
              <a:buClr>
                <a:srgbClr val="007A5E"/>
              </a:buClr>
              <a:buSzPct val="100000"/>
              <a:buNone/>
            </a:pPr>
            <a:endParaRPr lang="en-US" sz="1400" b="0" dirty="0">
              <a:cs typeface="Arial" panose="020B0604020202020204" pitchFamily="34" charset="0"/>
            </a:endParaRPr>
          </a:p>
          <a:p>
            <a:pPr marL="228600" lvl="3" indent="0" algn="just">
              <a:spcBef>
                <a:spcPts val="600"/>
              </a:spcBef>
              <a:spcAft>
                <a:spcPts val="0"/>
              </a:spcAft>
              <a:buClr>
                <a:srgbClr val="007A5E"/>
              </a:buClr>
              <a:buSzPct val="100000"/>
              <a:buNone/>
            </a:pPr>
            <a:endParaRPr lang="en-US" sz="1400" b="0" dirty="0">
              <a:latin typeface="+mn-lt"/>
            </a:endParaRPr>
          </a:p>
          <a:p>
            <a:pPr marL="228600" lvl="3" indent="0" algn="just">
              <a:spcBef>
                <a:spcPts val="600"/>
              </a:spcBef>
              <a:spcAft>
                <a:spcPts val="0"/>
              </a:spcAft>
              <a:buClr>
                <a:srgbClr val="007A5E"/>
              </a:buClr>
              <a:buSzPct val="100000"/>
              <a:buNone/>
            </a:pPr>
            <a:endParaRPr lang="en-US" sz="1400" b="0" dirty="0"/>
          </a:p>
          <a:p>
            <a:pPr marL="230187" lvl="3" indent="0">
              <a:spcBef>
                <a:spcPts val="600"/>
              </a:spcBef>
              <a:spcAft>
                <a:spcPts val="0"/>
              </a:spcAft>
              <a:buClr>
                <a:srgbClr val="007A5E"/>
              </a:buClr>
              <a:buSzPct val="100000"/>
              <a:buNone/>
            </a:pPr>
            <a:endParaRPr lang="en-US" sz="1100" b="0" dirty="0" smtClean="0"/>
          </a:p>
        </p:txBody>
      </p:sp>
    </p:spTree>
    <p:custDataLst>
      <p:tags r:id="rId1"/>
    </p:custDataLst>
    <p:extLst>
      <p:ext uri="{BB962C8B-B14F-4D97-AF65-F5344CB8AC3E}">
        <p14:creationId xmlns:p14="http://schemas.microsoft.com/office/powerpoint/2010/main" val="41621123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5"/>
          <p:cNvSpPr>
            <a:spLocks noGrp="1" noChangeArrowheads="1"/>
          </p:cNvSpPr>
          <p:nvPr>
            <p:ph type="title"/>
          </p:nvPr>
        </p:nvSpPr>
        <p:spPr bwMode="gray">
          <a:xfrm>
            <a:off x="838200" y="457200"/>
            <a:ext cx="7848600" cy="540684"/>
          </a:xfrm>
        </p:spPr>
        <p:txBody>
          <a:bodyPr/>
          <a:lstStyle/>
          <a:p>
            <a:r>
              <a:rPr lang="en-US" sz="1950" dirty="0" smtClean="0"/>
              <a:t>Authority Goals</a:t>
            </a:r>
            <a:endParaRPr lang="en-US" sz="1950" b="1" dirty="0" smtClean="0">
              <a:solidFill>
                <a:srgbClr val="FF0000"/>
              </a:solidFill>
            </a:endParaRPr>
          </a:p>
        </p:txBody>
      </p:sp>
      <p:sp>
        <p:nvSpPr>
          <p:cNvPr id="9" name="Slide Number Placeholder 1"/>
          <p:cNvSpPr>
            <a:spLocks noGrp="1"/>
          </p:cNvSpPr>
          <p:nvPr>
            <p:ph type="sldNum" sz="quarter" idx="10"/>
          </p:nvPr>
        </p:nvSpPr>
        <p:spPr>
          <a:xfrm>
            <a:off x="6934200" y="6492875"/>
            <a:ext cx="2133600" cy="365125"/>
          </a:xfrm>
        </p:spPr>
        <p:txBody>
          <a:bodyPr/>
          <a:lstStyle/>
          <a:p>
            <a:pPr>
              <a:defRPr/>
            </a:pPr>
            <a:fld id="{FD1A2A3C-4FDF-437D-A6CB-814049A4453E}" type="slidenum">
              <a:rPr lang="en-US"/>
              <a:pPr>
                <a:defRPr/>
              </a:pPr>
              <a:t>6</a:t>
            </a:fld>
            <a:endParaRPr lang="en-US" dirty="0"/>
          </a:p>
        </p:txBody>
      </p:sp>
      <p:sp>
        <p:nvSpPr>
          <p:cNvPr id="5" name="Rectangle 3"/>
          <p:cNvSpPr txBox="1">
            <a:spLocks noChangeArrowheads="1"/>
          </p:cNvSpPr>
          <p:nvPr>
            <p:custDataLst>
              <p:tags r:id="rId2"/>
            </p:custDataLst>
          </p:nvPr>
        </p:nvSpPr>
        <p:spPr bwMode="auto">
          <a:xfrm>
            <a:off x="228600" y="1219200"/>
            <a:ext cx="8534400" cy="5562600"/>
          </a:xfrm>
          <a:prstGeom prst="rect">
            <a:avLst/>
          </a:prstGeom>
          <a:noFill/>
          <a:ln w="9525">
            <a:noFill/>
            <a:miter lim="800000"/>
            <a:headEnd/>
            <a:tailEnd/>
          </a:ln>
        </p:spPr>
        <p:txBody>
          <a:bodyPr vert="horz" wrap="square" lIns="82021" tIns="32809" rIns="32809" bIns="32809" numCol="1" anchor="t" anchorCtr="0" compatLnSpc="1">
            <a:prstTxWarp prst="textNoShape">
              <a:avLst/>
            </a:prstTxWarp>
            <a:noAutofit/>
          </a:bodyPr>
          <a:lstStyle>
            <a:lvl1pPr marL="342900" indent="-342900" algn="l" rtl="0" eaLnBrk="0" fontAlgn="base" hangingPunct="0">
              <a:spcBef>
                <a:spcPct val="20000"/>
              </a:spcBef>
              <a:spcAft>
                <a:spcPct val="0"/>
              </a:spcAft>
              <a:buClr>
                <a:srgbClr val="009900"/>
              </a:buClr>
              <a:buFont typeface="Wingdings" pitchFamily="2" charset="2"/>
              <a:buChar char="n"/>
              <a:defRPr sz="24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lr>
                <a:srgbClr val="009900"/>
              </a:buClr>
              <a:buFont typeface="Arial" charset="0"/>
              <a:buChar char="–"/>
              <a:defRPr sz="20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lr>
                <a:srgbClr val="009900"/>
              </a:buClr>
              <a:buFont typeface="Arial" charset="0"/>
              <a:buChar char="•"/>
              <a:defRPr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16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61963" lvl="3" indent="-233363" algn="just">
              <a:spcBef>
                <a:spcPts val="600"/>
              </a:spcBef>
              <a:spcAft>
                <a:spcPts val="0"/>
              </a:spcAft>
              <a:buClr>
                <a:srgbClr val="007A5E"/>
              </a:buClr>
              <a:buSzPct val="100000"/>
              <a:buFont typeface="Arial"/>
              <a:buChar char="—"/>
            </a:pPr>
            <a:endParaRPr lang="en-US" sz="1100" b="0" dirty="0" smtClean="0"/>
          </a:p>
          <a:p>
            <a:pPr marL="461963" lvl="3" indent="-233363" algn="just">
              <a:spcBef>
                <a:spcPts val="600"/>
              </a:spcBef>
              <a:spcAft>
                <a:spcPts val="0"/>
              </a:spcAft>
              <a:buClr>
                <a:srgbClr val="007A5E"/>
              </a:buClr>
              <a:buSzPct val="100000"/>
              <a:buFont typeface="Arial"/>
              <a:buChar char="—"/>
            </a:pPr>
            <a:r>
              <a:rPr lang="en-US" sz="1400" dirty="0">
                <a:solidFill>
                  <a:srgbClr val="007A5E"/>
                </a:solidFill>
              </a:rPr>
              <a:t>Begin replacement/upgrade of toll collection system including requirements for National Toll </a:t>
            </a:r>
            <a:r>
              <a:rPr lang="en-US" sz="1400" dirty="0" smtClean="0">
                <a:solidFill>
                  <a:srgbClr val="007A5E"/>
                </a:solidFill>
              </a:rPr>
              <a:t>Interoperability</a:t>
            </a:r>
          </a:p>
          <a:p>
            <a:pPr marL="919163" lvl="4" indent="-233363" algn="just">
              <a:spcBef>
                <a:spcPts val="600"/>
              </a:spcBef>
              <a:spcAft>
                <a:spcPts val="0"/>
              </a:spcAft>
              <a:buClr>
                <a:srgbClr val="007A5E"/>
              </a:buClr>
              <a:buSzPct val="100000"/>
              <a:buFont typeface="Arial"/>
              <a:buChar char="—"/>
            </a:pPr>
            <a:r>
              <a:rPr lang="en-US" sz="1400" b="0" dirty="0" smtClean="0"/>
              <a:t>Existing toll collection system is over 17 years old and is near the end of its useful life </a:t>
            </a:r>
          </a:p>
          <a:p>
            <a:pPr marL="919163" lvl="4" indent="-233363" algn="just">
              <a:spcBef>
                <a:spcPts val="600"/>
              </a:spcBef>
              <a:spcAft>
                <a:spcPts val="0"/>
              </a:spcAft>
              <a:buClr>
                <a:srgbClr val="007A5E"/>
              </a:buClr>
              <a:buSzPct val="100000"/>
              <a:buFont typeface="Arial"/>
              <a:buChar char="—"/>
            </a:pPr>
            <a:r>
              <a:rPr lang="en-US" sz="1400" b="0" dirty="0" smtClean="0"/>
              <a:t>Selection of “national protocol could result in the need for dual readers in the lane if E-Z Pass is not selected</a:t>
            </a:r>
          </a:p>
          <a:p>
            <a:pPr marL="919163" lvl="4" indent="-233363" algn="just">
              <a:spcBef>
                <a:spcPts val="600"/>
              </a:spcBef>
              <a:spcAft>
                <a:spcPts val="0"/>
              </a:spcAft>
              <a:buClr>
                <a:srgbClr val="007A5E"/>
              </a:buClr>
              <a:buSzPct val="100000"/>
              <a:buFont typeface="Arial"/>
              <a:buChar char="—"/>
            </a:pPr>
            <a:r>
              <a:rPr lang="en-US" sz="1400" b="0" dirty="0" smtClean="0"/>
              <a:t>Involves the replacement of a total of 602 lanes on both roadways</a:t>
            </a:r>
            <a:endParaRPr lang="en-US" sz="1400" b="0" dirty="0"/>
          </a:p>
          <a:p>
            <a:pPr marL="228600" lvl="3" indent="0" algn="just">
              <a:spcBef>
                <a:spcPts val="600"/>
              </a:spcBef>
              <a:spcAft>
                <a:spcPts val="0"/>
              </a:spcAft>
              <a:buClr>
                <a:srgbClr val="007A5E"/>
              </a:buClr>
              <a:buSzPct val="100000"/>
              <a:buNone/>
            </a:pPr>
            <a:endParaRPr lang="en-US" sz="1400" b="0" dirty="0">
              <a:latin typeface="+mn-lt"/>
            </a:endParaRPr>
          </a:p>
          <a:p>
            <a:pPr marL="461963" lvl="3" indent="-233363" algn="just">
              <a:spcBef>
                <a:spcPts val="600"/>
              </a:spcBef>
              <a:spcAft>
                <a:spcPts val="0"/>
              </a:spcAft>
              <a:buClr>
                <a:srgbClr val="007A5E"/>
              </a:buClr>
              <a:buSzPct val="100000"/>
              <a:buFont typeface="Arial"/>
              <a:buChar char="—"/>
            </a:pPr>
            <a:r>
              <a:rPr lang="en-US" sz="1400" dirty="0" smtClean="0">
                <a:solidFill>
                  <a:srgbClr val="007A5E"/>
                </a:solidFill>
              </a:rPr>
              <a:t>Implement new re-designed website</a:t>
            </a:r>
          </a:p>
          <a:p>
            <a:pPr marL="919163" lvl="4" indent="-233363" algn="just">
              <a:spcBef>
                <a:spcPts val="600"/>
              </a:spcBef>
              <a:spcAft>
                <a:spcPts val="0"/>
              </a:spcAft>
              <a:buClr>
                <a:srgbClr val="007A5E"/>
              </a:buClr>
              <a:buSzPct val="100000"/>
              <a:buFont typeface="Arial"/>
              <a:buChar char="—"/>
            </a:pPr>
            <a:r>
              <a:rPr lang="en-US" sz="1400" b="0" dirty="0" smtClean="0">
                <a:cs typeface="Arial" panose="020B0604020202020204" pitchFamily="34" charset="0"/>
              </a:rPr>
              <a:t>Enhancements to real-time traffic and roadway views</a:t>
            </a:r>
          </a:p>
          <a:p>
            <a:pPr marL="919163" lvl="4" indent="-233363" algn="just">
              <a:spcBef>
                <a:spcPts val="600"/>
              </a:spcBef>
              <a:spcAft>
                <a:spcPts val="0"/>
              </a:spcAft>
              <a:buClr>
                <a:srgbClr val="007A5E"/>
              </a:buClr>
              <a:buSzPct val="100000"/>
              <a:buFont typeface="Arial"/>
              <a:buChar char="—"/>
            </a:pPr>
            <a:r>
              <a:rPr lang="en-US" sz="1400" b="0" dirty="0" smtClean="0">
                <a:cs typeface="Arial" panose="020B0604020202020204" pitchFamily="34" charset="0"/>
              </a:rPr>
              <a:t>On-line job applications</a:t>
            </a:r>
          </a:p>
          <a:p>
            <a:pPr marL="919163" lvl="4" indent="-233363" algn="just">
              <a:spcBef>
                <a:spcPts val="600"/>
              </a:spcBef>
              <a:spcAft>
                <a:spcPts val="0"/>
              </a:spcAft>
              <a:buClr>
                <a:srgbClr val="007A5E"/>
              </a:buClr>
              <a:buSzPct val="100000"/>
              <a:buFont typeface="Arial"/>
              <a:buChar char="—"/>
            </a:pPr>
            <a:r>
              <a:rPr lang="en-US" sz="1400" b="0" dirty="0" smtClean="0">
                <a:cs typeface="Arial" panose="020B0604020202020204" pitchFamily="34" charset="0"/>
              </a:rPr>
              <a:t>Easier navigation</a:t>
            </a:r>
          </a:p>
          <a:p>
            <a:pPr marL="685800" lvl="4" indent="0" algn="just">
              <a:spcBef>
                <a:spcPts val="600"/>
              </a:spcBef>
              <a:spcAft>
                <a:spcPts val="0"/>
              </a:spcAft>
              <a:buClr>
                <a:srgbClr val="007A5E"/>
              </a:buClr>
              <a:buSzPct val="100000"/>
              <a:buNone/>
            </a:pPr>
            <a:endParaRPr lang="en-US" sz="1400" b="0" dirty="0">
              <a:latin typeface="Arial" panose="020B0604020202020204" pitchFamily="34" charset="0"/>
              <a:cs typeface="Arial" panose="020B0604020202020204" pitchFamily="34" charset="0"/>
            </a:endParaRPr>
          </a:p>
          <a:p>
            <a:pPr marL="461963" lvl="3" indent="-233363" algn="just">
              <a:spcBef>
                <a:spcPts val="600"/>
              </a:spcBef>
              <a:spcAft>
                <a:spcPts val="0"/>
              </a:spcAft>
              <a:buClr>
                <a:srgbClr val="007A5E"/>
              </a:buClr>
              <a:buSzPct val="100000"/>
              <a:buFont typeface="Arial"/>
              <a:buChar char="—"/>
            </a:pPr>
            <a:r>
              <a:rPr lang="en-US" sz="1400" dirty="0">
                <a:solidFill>
                  <a:srgbClr val="007A5E"/>
                </a:solidFill>
              </a:rPr>
              <a:t>Continue to enhance transparency and </a:t>
            </a:r>
            <a:r>
              <a:rPr lang="en-US" sz="1400" dirty="0" smtClean="0">
                <a:solidFill>
                  <a:srgbClr val="007A5E"/>
                </a:solidFill>
              </a:rPr>
              <a:t>disclosure</a:t>
            </a:r>
          </a:p>
          <a:p>
            <a:pPr marL="919163" lvl="4" indent="-233363" algn="just">
              <a:spcBef>
                <a:spcPts val="600"/>
              </a:spcBef>
              <a:spcAft>
                <a:spcPts val="0"/>
              </a:spcAft>
              <a:buClr>
                <a:srgbClr val="007A5E"/>
              </a:buClr>
              <a:buSzPct val="100000"/>
              <a:buFont typeface="Arial"/>
              <a:buChar char="—"/>
            </a:pPr>
            <a:r>
              <a:rPr lang="en-US" sz="1400" b="0" dirty="0" smtClean="0">
                <a:cs typeface="Arial" panose="020B0604020202020204" pitchFamily="34" charset="0"/>
              </a:rPr>
              <a:t>Continue practice of monthly reporting of traffic and revenue numbers</a:t>
            </a:r>
          </a:p>
          <a:p>
            <a:pPr marL="919163" lvl="4" indent="-233363" algn="just">
              <a:spcBef>
                <a:spcPts val="600"/>
              </a:spcBef>
              <a:spcAft>
                <a:spcPts val="0"/>
              </a:spcAft>
              <a:buClr>
                <a:srgbClr val="007A5E"/>
              </a:buClr>
              <a:buSzPct val="100000"/>
              <a:buFont typeface="Arial"/>
              <a:buChar char="—"/>
            </a:pPr>
            <a:r>
              <a:rPr lang="en-US" sz="1400" b="0" dirty="0" smtClean="0">
                <a:cs typeface="Arial" panose="020B0604020202020204" pitchFamily="34" charset="0"/>
              </a:rPr>
              <a:t>Recent GFOA awards for Annual Budget and CAFR</a:t>
            </a:r>
          </a:p>
          <a:p>
            <a:pPr marL="919163" lvl="4" indent="-233363" algn="just">
              <a:spcBef>
                <a:spcPts val="600"/>
              </a:spcBef>
              <a:spcAft>
                <a:spcPts val="0"/>
              </a:spcAft>
              <a:buClr>
                <a:srgbClr val="007A5E"/>
              </a:buClr>
              <a:buSzPct val="100000"/>
              <a:buFont typeface="Arial"/>
              <a:buChar char="—"/>
            </a:pPr>
            <a:r>
              <a:rPr lang="en-US" sz="1400" b="0" dirty="0" smtClean="0">
                <a:cs typeface="Arial" panose="020B0604020202020204" pitchFamily="34" charset="0"/>
              </a:rPr>
              <a:t>Quarterly financial analysis and reporting </a:t>
            </a:r>
            <a:endParaRPr lang="en-US" sz="1400" b="0" dirty="0">
              <a:cs typeface="Arial" panose="020B0604020202020204" pitchFamily="34" charset="0"/>
            </a:endParaRPr>
          </a:p>
        </p:txBody>
      </p:sp>
    </p:spTree>
    <p:custDataLst>
      <p:tags r:id="rId1"/>
    </p:custDataLst>
    <p:extLst>
      <p:ext uri="{BB962C8B-B14F-4D97-AF65-F5344CB8AC3E}">
        <p14:creationId xmlns:p14="http://schemas.microsoft.com/office/powerpoint/2010/main" val="28047688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5"/>
          <p:cNvSpPr>
            <a:spLocks noGrp="1" noChangeArrowheads="1"/>
          </p:cNvSpPr>
          <p:nvPr>
            <p:ph type="title"/>
          </p:nvPr>
        </p:nvSpPr>
        <p:spPr bwMode="gray">
          <a:xfrm>
            <a:off x="838200" y="457200"/>
            <a:ext cx="7848600" cy="540684"/>
          </a:xfrm>
        </p:spPr>
        <p:txBody>
          <a:bodyPr/>
          <a:lstStyle/>
          <a:p>
            <a:r>
              <a:rPr lang="en-US" sz="1950" dirty="0" smtClean="0"/>
              <a:t>Future Debt Issuance</a:t>
            </a:r>
            <a:endParaRPr lang="en-US" sz="1950" b="1" dirty="0" smtClean="0">
              <a:solidFill>
                <a:srgbClr val="FF0000"/>
              </a:solidFill>
            </a:endParaRPr>
          </a:p>
        </p:txBody>
      </p:sp>
      <p:sp>
        <p:nvSpPr>
          <p:cNvPr id="9" name="Slide Number Placeholder 1"/>
          <p:cNvSpPr>
            <a:spLocks noGrp="1"/>
          </p:cNvSpPr>
          <p:nvPr>
            <p:ph type="sldNum" sz="quarter" idx="10"/>
          </p:nvPr>
        </p:nvSpPr>
        <p:spPr>
          <a:xfrm>
            <a:off x="6858000" y="6464300"/>
            <a:ext cx="2133600" cy="365125"/>
          </a:xfrm>
        </p:spPr>
        <p:txBody>
          <a:bodyPr/>
          <a:lstStyle/>
          <a:p>
            <a:pPr>
              <a:defRPr/>
            </a:pPr>
            <a:fld id="{FD1A2A3C-4FDF-437D-A6CB-814049A4453E}" type="slidenum">
              <a:rPr lang="en-US"/>
              <a:pPr>
                <a:defRPr/>
              </a:pPr>
              <a:t>7</a:t>
            </a:fld>
            <a:endParaRPr lang="en-US" dirty="0"/>
          </a:p>
        </p:txBody>
      </p:sp>
      <p:sp>
        <p:nvSpPr>
          <p:cNvPr id="5" name="Rectangle 3"/>
          <p:cNvSpPr txBox="1">
            <a:spLocks noChangeArrowheads="1"/>
          </p:cNvSpPr>
          <p:nvPr>
            <p:custDataLst>
              <p:tags r:id="rId2"/>
            </p:custDataLst>
          </p:nvPr>
        </p:nvSpPr>
        <p:spPr bwMode="auto">
          <a:xfrm>
            <a:off x="457200" y="1066800"/>
            <a:ext cx="8229600" cy="5593378"/>
          </a:xfrm>
          <a:prstGeom prst="rect">
            <a:avLst/>
          </a:prstGeom>
          <a:noFill/>
          <a:ln w="9525">
            <a:noFill/>
            <a:miter lim="800000"/>
            <a:headEnd/>
            <a:tailEnd/>
          </a:ln>
        </p:spPr>
        <p:txBody>
          <a:bodyPr vert="horz" wrap="square" lIns="82021" tIns="32809" rIns="32809" bIns="32809" numCol="1" anchor="t" anchorCtr="0" compatLnSpc="1">
            <a:prstTxWarp prst="textNoShape">
              <a:avLst/>
            </a:prstTxWarp>
            <a:noAutofit/>
          </a:bodyPr>
          <a:lstStyle>
            <a:lvl1pPr marL="342900" indent="-342900" algn="l" rtl="0" eaLnBrk="0" fontAlgn="base" hangingPunct="0">
              <a:spcBef>
                <a:spcPct val="20000"/>
              </a:spcBef>
              <a:spcAft>
                <a:spcPct val="0"/>
              </a:spcAft>
              <a:buClr>
                <a:srgbClr val="009900"/>
              </a:buClr>
              <a:buFont typeface="Wingdings" pitchFamily="2" charset="2"/>
              <a:buChar char="n"/>
              <a:defRPr sz="24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lr>
                <a:srgbClr val="009900"/>
              </a:buClr>
              <a:buFont typeface="Arial" charset="0"/>
              <a:buChar char="–"/>
              <a:defRPr sz="20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lr>
                <a:srgbClr val="009900"/>
              </a:buClr>
              <a:buFont typeface="Arial" charset="0"/>
              <a:buChar char="•"/>
              <a:defRPr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16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3" indent="0">
              <a:spcBef>
                <a:spcPts val="1000"/>
              </a:spcBef>
              <a:spcAft>
                <a:spcPts val="0"/>
              </a:spcAft>
              <a:buClr>
                <a:srgbClr val="007A5E"/>
              </a:buClr>
              <a:buSzPct val="100000"/>
              <a:buFont typeface="Arial" charset="0"/>
              <a:buNone/>
            </a:pPr>
            <a:endParaRPr lang="en-US" sz="1200" b="1" dirty="0" smtClean="0">
              <a:solidFill>
                <a:srgbClr val="007A5E"/>
              </a:solidFill>
            </a:endParaRPr>
          </a:p>
          <a:p>
            <a:pPr marL="227013" lvl="3" indent="-227013">
              <a:spcBef>
                <a:spcPts val="1000"/>
              </a:spcBef>
              <a:spcAft>
                <a:spcPts val="0"/>
              </a:spcAft>
              <a:buClr>
                <a:srgbClr val="007A5E"/>
              </a:buClr>
              <a:buSzPct val="100000"/>
              <a:buFont typeface="Wingdings"/>
              <a:buChar char="n"/>
            </a:pPr>
            <a:r>
              <a:rPr lang="en-US" sz="1400" b="1" dirty="0" smtClean="0">
                <a:solidFill>
                  <a:srgbClr val="007A5E"/>
                </a:solidFill>
              </a:rPr>
              <a:t>The following debt issuances are planned for early 2017:</a:t>
            </a:r>
          </a:p>
          <a:p>
            <a:pPr marL="461963" lvl="3" indent="-233363">
              <a:spcBef>
                <a:spcPts val="600"/>
              </a:spcBef>
              <a:spcAft>
                <a:spcPts val="0"/>
              </a:spcAft>
              <a:buClr>
                <a:srgbClr val="007A5E"/>
              </a:buClr>
              <a:buSzPct val="100000"/>
              <a:buFont typeface="Arial"/>
              <a:buChar char="—"/>
            </a:pPr>
            <a:r>
              <a:rPr lang="en-US" sz="1400" b="0" dirty="0">
                <a:latin typeface="+mn-lt"/>
              </a:rPr>
              <a:t>New money issue of approximately $525 million to continue to fund the $7 billion capital program</a:t>
            </a:r>
          </a:p>
          <a:p>
            <a:pPr marL="461963" lvl="3" indent="-233363" algn="just">
              <a:spcBef>
                <a:spcPts val="600"/>
              </a:spcBef>
              <a:spcAft>
                <a:spcPts val="0"/>
              </a:spcAft>
              <a:buClr>
                <a:srgbClr val="007A5E"/>
              </a:buClr>
              <a:buSzPct val="100000"/>
              <a:buFont typeface="Arial"/>
              <a:buChar char="—"/>
            </a:pPr>
            <a:r>
              <a:rPr lang="en-US" sz="1400" b="0" dirty="0">
                <a:latin typeface="+mn-lt"/>
              </a:rPr>
              <a:t>Fixed rate advance refunding for savings of all or a portion of the $300 million of Series 2009E bonds,  $306 million of Series 2009H bonds, and $178 million of Series 2009I bonds.  The </a:t>
            </a:r>
            <a:r>
              <a:rPr lang="en-US" sz="1400" b="0" dirty="0" smtClean="0">
                <a:latin typeface="+mn-lt"/>
              </a:rPr>
              <a:t>refunding </a:t>
            </a:r>
            <a:r>
              <a:rPr lang="en-US" sz="1400" b="0" dirty="0">
                <a:latin typeface="+mn-lt"/>
              </a:rPr>
              <a:t>would be completed if minimum net present value savings of 3% and refunding efficiency savings of 70% are met. </a:t>
            </a:r>
          </a:p>
          <a:p>
            <a:pPr marL="227013" lvl="3" indent="-227013">
              <a:spcBef>
                <a:spcPts val="1000"/>
              </a:spcBef>
              <a:spcAft>
                <a:spcPts val="0"/>
              </a:spcAft>
              <a:buClr>
                <a:srgbClr val="007A5E"/>
              </a:buClr>
              <a:buSzPct val="100000"/>
              <a:buFont typeface="Wingdings"/>
              <a:buChar char="n"/>
            </a:pPr>
            <a:r>
              <a:rPr lang="en-US" sz="1400" b="1" dirty="0" smtClean="0">
                <a:solidFill>
                  <a:srgbClr val="007A5E"/>
                </a:solidFill>
              </a:rPr>
              <a:t>The following debt issuances are planned for late 2017:</a:t>
            </a:r>
          </a:p>
          <a:p>
            <a:pPr marL="461963" lvl="3" indent="-233363" algn="just">
              <a:spcBef>
                <a:spcPts val="600"/>
              </a:spcBef>
              <a:spcAft>
                <a:spcPts val="0"/>
              </a:spcAft>
              <a:buClr>
                <a:srgbClr val="007A5E"/>
              </a:buClr>
              <a:buSzPct val="100000"/>
              <a:buFont typeface="Arial"/>
              <a:buChar char="—"/>
            </a:pPr>
            <a:r>
              <a:rPr lang="en-US" sz="1400" b="0" dirty="0">
                <a:latin typeface="+mn-lt"/>
              </a:rPr>
              <a:t>Refund the Series 2013D-3, Series 2013E-3 and Series 2014B-3 floating rate notes at a total par value of $179 million.  These bonds have a mandatory tender date of 1/1/18 and a refunding prior to that date will avoid interest rate escalations.  </a:t>
            </a:r>
          </a:p>
          <a:p>
            <a:pPr marL="227013" lvl="3" indent="-227013">
              <a:spcBef>
                <a:spcPts val="1000"/>
              </a:spcBef>
              <a:spcAft>
                <a:spcPts val="0"/>
              </a:spcAft>
              <a:buClr>
                <a:srgbClr val="007A5E"/>
              </a:buClr>
              <a:buSzPct val="100000"/>
              <a:buFont typeface="Wingdings"/>
              <a:buChar char="n"/>
            </a:pPr>
            <a:r>
              <a:rPr lang="en-US" sz="1400" b="1" dirty="0" smtClean="0">
                <a:solidFill>
                  <a:srgbClr val="007A5E"/>
                </a:solidFill>
              </a:rPr>
              <a:t>The following debt issuances may occur in 2017:</a:t>
            </a:r>
          </a:p>
          <a:p>
            <a:pPr marL="457200" lvl="3" indent="-227013" algn="just">
              <a:spcBef>
                <a:spcPts val="600"/>
              </a:spcBef>
              <a:spcAft>
                <a:spcPts val="0"/>
              </a:spcAft>
              <a:buClr>
                <a:srgbClr val="007A5E"/>
              </a:buClr>
              <a:buSzPct val="100000"/>
              <a:buFont typeface="Arial"/>
              <a:buChar char="—"/>
            </a:pPr>
            <a:r>
              <a:rPr lang="en-US" sz="1400" b="0" dirty="0">
                <a:latin typeface="+mn-lt"/>
              </a:rPr>
              <a:t>Fixed or variable rate refunding of the $400 million Series 2000B-G auction rate bonds for savings.  The auctions have failed since 2009, with a fail rate equal to 175% of 30 day LIBOR. The Authority receives 5 year LIBOR on the interest rate SWAPs associated with these bonds, and as the yield curve flattens the cost to the Authority </a:t>
            </a:r>
            <a:r>
              <a:rPr lang="en-US" sz="1400" b="0" dirty="0" smtClean="0">
                <a:latin typeface="+mn-lt"/>
              </a:rPr>
              <a:t>increases</a:t>
            </a:r>
          </a:p>
          <a:p>
            <a:pPr marL="227013" lvl="3" indent="-227013">
              <a:spcBef>
                <a:spcPts val="1000"/>
              </a:spcBef>
              <a:spcAft>
                <a:spcPts val="0"/>
              </a:spcAft>
              <a:buClr>
                <a:srgbClr val="007A5E"/>
              </a:buClr>
              <a:buSzPct val="100000"/>
              <a:buFont typeface="Wingdings"/>
              <a:buChar char="n"/>
            </a:pPr>
            <a:r>
              <a:rPr lang="en-US" sz="1400" dirty="0" smtClean="0">
                <a:solidFill>
                  <a:srgbClr val="007A5E"/>
                </a:solidFill>
              </a:rPr>
              <a:t>Debt issuances beyond 2017</a:t>
            </a:r>
            <a:r>
              <a:rPr lang="en-US" sz="1400" dirty="0">
                <a:solidFill>
                  <a:srgbClr val="007A5E"/>
                </a:solidFill>
              </a:rPr>
              <a:t>:</a:t>
            </a:r>
          </a:p>
          <a:p>
            <a:pPr marL="457200" lvl="3" indent="-227013">
              <a:spcBef>
                <a:spcPts val="600"/>
              </a:spcBef>
              <a:spcAft>
                <a:spcPts val="0"/>
              </a:spcAft>
              <a:buClr>
                <a:srgbClr val="007A5E"/>
              </a:buClr>
              <a:buSzPct val="100000"/>
              <a:buFont typeface="Arial"/>
              <a:buChar char="—"/>
            </a:pPr>
            <a:r>
              <a:rPr lang="en-US" sz="1400" b="0" dirty="0">
                <a:latin typeface="+mn-lt"/>
              </a:rPr>
              <a:t>New money issue of approximately $500 million in early 2018 to continue to fund the $7 billion capital program </a:t>
            </a:r>
          </a:p>
          <a:p>
            <a:pPr marL="457200" lvl="3" indent="-227013">
              <a:spcBef>
                <a:spcPts val="600"/>
              </a:spcBef>
              <a:spcAft>
                <a:spcPts val="0"/>
              </a:spcAft>
              <a:buClr>
                <a:srgbClr val="007A5E"/>
              </a:buClr>
              <a:buSzPct val="100000"/>
              <a:buFont typeface="Arial"/>
              <a:buChar char="—"/>
            </a:pPr>
            <a:r>
              <a:rPr lang="en-US" sz="1400" b="0" dirty="0">
                <a:latin typeface="+mn-lt"/>
              </a:rPr>
              <a:t>New money issue of approximately $300 million in early 2019 to continue to fund the $7 billion capital program</a:t>
            </a:r>
          </a:p>
          <a:p>
            <a:pPr marL="230187" lvl="3" indent="0">
              <a:spcBef>
                <a:spcPts val="600"/>
              </a:spcBef>
              <a:spcAft>
                <a:spcPts val="0"/>
              </a:spcAft>
              <a:buClr>
                <a:srgbClr val="007A5E"/>
              </a:buClr>
              <a:buSzPct val="100000"/>
              <a:buNone/>
            </a:pPr>
            <a:endParaRPr lang="en-US" sz="1100" b="0" dirty="0" smtClean="0"/>
          </a:p>
        </p:txBody>
      </p:sp>
    </p:spTree>
    <p:custDataLst>
      <p:tags r:id="rId1"/>
    </p:custDataLst>
    <p:extLst>
      <p:ext uri="{BB962C8B-B14F-4D97-AF65-F5344CB8AC3E}">
        <p14:creationId xmlns:p14="http://schemas.microsoft.com/office/powerpoint/2010/main" val="15370961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5"/>
          <p:cNvSpPr>
            <a:spLocks noGrp="1" noChangeArrowheads="1"/>
          </p:cNvSpPr>
          <p:nvPr>
            <p:ph type="title"/>
          </p:nvPr>
        </p:nvSpPr>
        <p:spPr bwMode="gray">
          <a:xfrm>
            <a:off x="838200" y="304800"/>
            <a:ext cx="7848600" cy="540684"/>
          </a:xfrm>
        </p:spPr>
        <p:txBody>
          <a:bodyPr/>
          <a:lstStyle/>
          <a:p>
            <a:r>
              <a:rPr lang="en-US" sz="1950" dirty="0" smtClean="0"/>
              <a:t>Status of Agreements with State of New Jersey</a:t>
            </a:r>
            <a:endParaRPr lang="en-US" sz="1950" b="1" dirty="0" smtClean="0">
              <a:solidFill>
                <a:srgbClr val="FF0000"/>
              </a:solidFill>
            </a:endParaRPr>
          </a:p>
        </p:txBody>
      </p:sp>
      <p:sp>
        <p:nvSpPr>
          <p:cNvPr id="9" name="Slide Number Placeholder 1"/>
          <p:cNvSpPr>
            <a:spLocks noGrp="1"/>
          </p:cNvSpPr>
          <p:nvPr>
            <p:ph type="sldNum" sz="quarter" idx="10"/>
          </p:nvPr>
        </p:nvSpPr>
        <p:spPr>
          <a:xfrm>
            <a:off x="6972300" y="6473825"/>
            <a:ext cx="2133600" cy="365125"/>
          </a:xfrm>
        </p:spPr>
        <p:txBody>
          <a:bodyPr/>
          <a:lstStyle/>
          <a:p>
            <a:pPr>
              <a:defRPr/>
            </a:pPr>
            <a:fld id="{FD1A2A3C-4FDF-437D-A6CB-814049A4453E}" type="slidenum">
              <a:rPr lang="en-US"/>
              <a:pPr>
                <a:defRPr/>
              </a:pPr>
              <a:t>8</a:t>
            </a:fld>
            <a:endParaRPr lang="en-US" dirty="0"/>
          </a:p>
        </p:txBody>
      </p:sp>
      <p:sp>
        <p:nvSpPr>
          <p:cNvPr id="5" name="Rectangle 3"/>
          <p:cNvSpPr txBox="1">
            <a:spLocks noChangeArrowheads="1"/>
          </p:cNvSpPr>
          <p:nvPr>
            <p:custDataLst>
              <p:tags r:id="rId2"/>
            </p:custDataLst>
          </p:nvPr>
        </p:nvSpPr>
        <p:spPr bwMode="auto">
          <a:xfrm>
            <a:off x="476250" y="1405054"/>
            <a:ext cx="8077200" cy="5638800"/>
          </a:xfrm>
          <a:prstGeom prst="rect">
            <a:avLst/>
          </a:prstGeom>
          <a:noFill/>
          <a:ln w="9525">
            <a:noFill/>
            <a:miter lim="800000"/>
            <a:headEnd/>
            <a:tailEnd/>
          </a:ln>
        </p:spPr>
        <p:txBody>
          <a:bodyPr vert="horz" wrap="square" lIns="82021" tIns="32809" rIns="32809" bIns="32809" numCol="1" anchor="t" anchorCtr="0" compatLnSpc="1">
            <a:prstTxWarp prst="textNoShape">
              <a:avLst/>
            </a:prstTxWarp>
            <a:noAutofit/>
          </a:bodyPr>
          <a:lstStyle>
            <a:lvl1pPr marL="342900" indent="-342900" algn="l" rtl="0" eaLnBrk="0" fontAlgn="base" hangingPunct="0">
              <a:spcBef>
                <a:spcPct val="20000"/>
              </a:spcBef>
              <a:spcAft>
                <a:spcPct val="0"/>
              </a:spcAft>
              <a:buClr>
                <a:srgbClr val="009900"/>
              </a:buClr>
              <a:buFont typeface="Wingdings" pitchFamily="2" charset="2"/>
              <a:buChar char="n"/>
              <a:defRPr sz="24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lr>
                <a:srgbClr val="009900"/>
              </a:buClr>
              <a:buFont typeface="Arial" charset="0"/>
              <a:buChar char="–"/>
              <a:defRPr sz="20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lr>
                <a:srgbClr val="009900"/>
              </a:buClr>
              <a:buFont typeface="Arial" charset="0"/>
              <a:buChar char="•"/>
              <a:defRPr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16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7013" lvl="3" indent="-227013">
              <a:spcBef>
                <a:spcPts val="1000"/>
              </a:spcBef>
              <a:spcAft>
                <a:spcPts val="0"/>
              </a:spcAft>
              <a:buClr>
                <a:srgbClr val="007A5E"/>
              </a:buClr>
              <a:buSzPct val="100000"/>
              <a:buFont typeface="Wingdings"/>
              <a:buChar char="n"/>
            </a:pPr>
            <a:r>
              <a:rPr lang="en-US" sz="1100" b="1" dirty="0" smtClean="0">
                <a:solidFill>
                  <a:srgbClr val="007A5E"/>
                </a:solidFill>
              </a:rPr>
              <a:t>State Transportation Projects Funding Agreement</a:t>
            </a:r>
          </a:p>
          <a:p>
            <a:pPr marL="461963" lvl="3" indent="-233363" algn="just">
              <a:spcBef>
                <a:spcPts val="600"/>
              </a:spcBef>
              <a:spcAft>
                <a:spcPts val="0"/>
              </a:spcAft>
              <a:buClr>
                <a:srgbClr val="007A5E"/>
              </a:buClr>
              <a:buSzPct val="100000"/>
              <a:buFont typeface="Arial"/>
              <a:buChar char="—"/>
            </a:pPr>
            <a:r>
              <a:rPr lang="en-US" sz="1100" b="0" dirty="0"/>
              <a:t>The State Transportation Projects Funding Agreement, approved by the Authority in 2011, expired on June 30, 2016.  Under this five year agreement, the Authority made total payments of $1.527 billion to the State of New Jersey for state transportation </a:t>
            </a:r>
            <a:r>
              <a:rPr lang="en-US" sz="1100" b="0" dirty="0" smtClean="0"/>
              <a:t>purposes</a:t>
            </a:r>
            <a:r>
              <a:rPr lang="en-US" sz="1100" dirty="0" smtClean="0"/>
              <a:t>.</a:t>
            </a:r>
            <a:endParaRPr lang="en-US" sz="1100" b="0" dirty="0"/>
          </a:p>
          <a:p>
            <a:pPr marL="461963" lvl="3" indent="-233363" algn="just">
              <a:spcBef>
                <a:spcPts val="600"/>
              </a:spcBef>
              <a:spcAft>
                <a:spcPts val="0"/>
              </a:spcAft>
              <a:buClr>
                <a:srgbClr val="007A5E"/>
              </a:buClr>
              <a:buSzPct val="100000"/>
              <a:buFont typeface="Arial"/>
              <a:buChar char="—"/>
            </a:pPr>
            <a:r>
              <a:rPr lang="en-US" sz="1100" b="0" dirty="0"/>
              <a:t>A successor State Transportation Projects Funding Agreement was approved by the Authority’s Board of Commissioners in June 2016.  Under this new five year agreement, the Authority will make total payments of $797 million</a:t>
            </a:r>
            <a:r>
              <a:rPr lang="en-US" sz="1100" b="0" dirty="0" smtClean="0"/>
              <a:t>.</a:t>
            </a:r>
          </a:p>
          <a:p>
            <a:pPr marL="227013" lvl="3" indent="-227013">
              <a:spcBef>
                <a:spcPts val="1000"/>
              </a:spcBef>
              <a:spcAft>
                <a:spcPts val="0"/>
              </a:spcAft>
              <a:buClr>
                <a:srgbClr val="007A5E"/>
              </a:buClr>
              <a:buSzPct val="100000"/>
              <a:buFont typeface="Wingdings"/>
              <a:buChar char="n"/>
            </a:pPr>
            <a:r>
              <a:rPr lang="en-US" sz="1100" b="1" dirty="0" smtClean="0">
                <a:solidFill>
                  <a:srgbClr val="007A5E"/>
                </a:solidFill>
              </a:rPr>
              <a:t>Feeder Road Maintenance and Cost Sharing Agreement</a:t>
            </a:r>
          </a:p>
          <a:p>
            <a:pPr marL="461963" lvl="3" indent="-233363" algn="just">
              <a:spcBef>
                <a:spcPts val="600"/>
              </a:spcBef>
              <a:spcAft>
                <a:spcPts val="0"/>
              </a:spcAft>
              <a:buClr>
                <a:srgbClr val="007A5E"/>
              </a:buClr>
              <a:buSzPct val="100000"/>
              <a:buFont typeface="Arial"/>
              <a:buChar char="—"/>
            </a:pPr>
            <a:r>
              <a:rPr lang="en-US" sz="1100" b="0" dirty="0"/>
              <a:t>The most recent annual Feeder Road Maintenance Agreement required payments of $8 million to the state DOT to reimburse the state for the reconstruction, maintenance and repair of feeder roads. The last annual agreement expired on June 30, 2016.</a:t>
            </a:r>
          </a:p>
          <a:p>
            <a:pPr marL="461963" lvl="3" indent="-233363" algn="just">
              <a:spcBef>
                <a:spcPts val="600"/>
              </a:spcBef>
              <a:spcAft>
                <a:spcPts val="0"/>
              </a:spcAft>
              <a:buClr>
                <a:srgbClr val="007A5E"/>
              </a:buClr>
              <a:buSzPct val="100000"/>
              <a:buFont typeface="Arial"/>
              <a:buChar char="—"/>
            </a:pPr>
            <a:r>
              <a:rPr lang="en-US" sz="1100" b="0" dirty="0"/>
              <a:t>A successor 7 year Feeder Road Maintenance Agreement was approved by the Authority’s Board of Commissioners in June 2016.  Under this new agreement, the Authority will make payments to the state that will gradually reduce to $2.5 million per year.  Total payments under this agreement will be $29.75 million, as compared to $56 million had payments remained at the annual $8 million level throughout the agreement.</a:t>
            </a:r>
          </a:p>
          <a:p>
            <a:pPr marL="227013" lvl="3" indent="-227013">
              <a:spcBef>
                <a:spcPts val="1000"/>
              </a:spcBef>
              <a:spcAft>
                <a:spcPts val="0"/>
              </a:spcAft>
              <a:buClr>
                <a:srgbClr val="007A5E"/>
              </a:buClr>
              <a:buSzPct val="100000"/>
              <a:buFont typeface="Wingdings"/>
              <a:buChar char="n"/>
            </a:pPr>
            <a:r>
              <a:rPr lang="en-US" sz="1100" dirty="0" smtClean="0">
                <a:solidFill>
                  <a:srgbClr val="007A5E"/>
                </a:solidFill>
              </a:rPr>
              <a:t>North Avenue Corridor Project</a:t>
            </a:r>
            <a:endParaRPr lang="en-US" sz="1100" b="1" dirty="0" smtClean="0">
              <a:solidFill>
                <a:srgbClr val="007A5E"/>
              </a:solidFill>
            </a:endParaRPr>
          </a:p>
          <a:p>
            <a:pPr marL="461963" lvl="3" indent="-233363" algn="just">
              <a:spcBef>
                <a:spcPts val="600"/>
              </a:spcBef>
              <a:spcAft>
                <a:spcPts val="0"/>
              </a:spcAft>
              <a:buClr>
                <a:srgbClr val="007A5E"/>
              </a:buClr>
              <a:buSzPct val="100000"/>
              <a:buFont typeface="Arial"/>
              <a:buChar char="—"/>
            </a:pPr>
            <a:r>
              <a:rPr lang="en-US" sz="1100" b="0" dirty="0"/>
              <a:t>In August 2009, the Authority’s Board of Commissioners approved a $45 million participation in the North Avenue Corridor Project with the Port Authority of New York and New Jersey and the state DOT.  The $45 million was payable over 10 years, and was budgeted annually by the Authority.  No payments were made as an agreement was never signed and the project was removed from the state DOT’s capital plan</a:t>
            </a:r>
            <a:r>
              <a:rPr lang="en-US" sz="1100" b="0" dirty="0" smtClean="0"/>
              <a:t>.</a:t>
            </a:r>
          </a:p>
          <a:p>
            <a:pPr marL="461963" lvl="3" indent="-233363" algn="just">
              <a:spcBef>
                <a:spcPts val="600"/>
              </a:spcBef>
              <a:spcAft>
                <a:spcPts val="0"/>
              </a:spcAft>
              <a:buClr>
                <a:srgbClr val="007A5E"/>
              </a:buClr>
              <a:buSzPct val="100000"/>
              <a:buFont typeface="Arial"/>
              <a:buChar char="—"/>
            </a:pPr>
            <a:r>
              <a:rPr lang="en-US" sz="1100" b="0" dirty="0"/>
              <a:t>In June 2016, the Authority’s Board of Commissioners rescinded the August 2009 approval, thus eliminating the need for the Authority to continue to budget for the $4.5 million annual payment over 10 years</a:t>
            </a:r>
            <a:r>
              <a:rPr lang="en-US" sz="1100" dirty="0" smtClean="0"/>
              <a:t>.</a:t>
            </a:r>
          </a:p>
          <a:p>
            <a:pPr marL="228600" lvl="3" indent="0" algn="just">
              <a:spcBef>
                <a:spcPts val="600"/>
              </a:spcBef>
              <a:spcAft>
                <a:spcPts val="0"/>
              </a:spcAft>
              <a:buClr>
                <a:srgbClr val="007A5E"/>
              </a:buClr>
              <a:buSzPct val="100000"/>
              <a:buNone/>
            </a:pPr>
            <a:endParaRPr lang="en-US" sz="1100" b="0" dirty="0"/>
          </a:p>
          <a:p>
            <a:pPr marL="230187" lvl="3" indent="0">
              <a:spcBef>
                <a:spcPts val="600"/>
              </a:spcBef>
              <a:spcAft>
                <a:spcPts val="0"/>
              </a:spcAft>
              <a:buClr>
                <a:srgbClr val="007A5E"/>
              </a:buClr>
              <a:buSzPct val="100000"/>
              <a:buNone/>
            </a:pPr>
            <a:endParaRPr lang="en-US" sz="1100" b="0" dirty="0" smtClean="0"/>
          </a:p>
        </p:txBody>
      </p:sp>
    </p:spTree>
    <p:custDataLst>
      <p:tags r:id="rId1"/>
    </p:custDataLst>
    <p:extLst>
      <p:ext uri="{BB962C8B-B14F-4D97-AF65-F5344CB8AC3E}">
        <p14:creationId xmlns:p14="http://schemas.microsoft.com/office/powerpoint/2010/main" val="176344817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JPM_SLIDE_ROLE" val="jpmPage"/>
  <p:tag name="LAYOUT" val="ppLayoutTitleOnly"/>
</p:tagLst>
</file>

<file path=ppt/tags/tag10.xml><?xml version="1.0" encoding="utf-8"?>
<p:tagLst xmlns:a="http://schemas.openxmlformats.org/drawingml/2006/main" xmlns:r="http://schemas.openxmlformats.org/officeDocument/2006/relationships" xmlns:p="http://schemas.openxmlformats.org/presentationml/2006/main">
  <p:tag name="JPM_TEXT_SIZE" val="14"/>
</p:tagLst>
</file>

<file path=ppt/tags/tag11.xml><?xml version="1.0" encoding="utf-8"?>
<p:tagLst xmlns:a="http://schemas.openxmlformats.org/drawingml/2006/main" xmlns:r="http://schemas.openxmlformats.org/officeDocument/2006/relationships" xmlns:p="http://schemas.openxmlformats.org/presentationml/2006/main">
  <p:tag name="JPM_SLIDE_ROLE" val="jpmPage"/>
  <p:tag name="LAYOUT" val="ppLayoutTitleOnly"/>
</p:tagLst>
</file>

<file path=ppt/tags/tag12.xml><?xml version="1.0" encoding="utf-8"?>
<p:tagLst xmlns:a="http://schemas.openxmlformats.org/drawingml/2006/main" xmlns:r="http://schemas.openxmlformats.org/officeDocument/2006/relationships" xmlns:p="http://schemas.openxmlformats.org/presentationml/2006/main">
  <p:tag name="JPM_TEXT_SIZE" val="14"/>
</p:tagLst>
</file>

<file path=ppt/tags/tag13.xml><?xml version="1.0" encoding="utf-8"?>
<p:tagLst xmlns:a="http://schemas.openxmlformats.org/drawingml/2006/main" xmlns:r="http://schemas.openxmlformats.org/officeDocument/2006/relationships" xmlns:p="http://schemas.openxmlformats.org/presentationml/2006/main">
  <p:tag name="JPM_SLIDE_ROLE" val="jpmPage"/>
  <p:tag name="LAYOUT" val="ppLayoutTitleOnly"/>
</p:tagLst>
</file>

<file path=ppt/tags/tag14.xml><?xml version="1.0" encoding="utf-8"?>
<p:tagLst xmlns:a="http://schemas.openxmlformats.org/drawingml/2006/main" xmlns:r="http://schemas.openxmlformats.org/officeDocument/2006/relationships" xmlns:p="http://schemas.openxmlformats.org/presentationml/2006/main">
  <p:tag name="JPM_TEXT_SIZE" val="14"/>
</p:tagLst>
</file>

<file path=ppt/tags/tag15.xml><?xml version="1.0" encoding="utf-8"?>
<p:tagLst xmlns:a="http://schemas.openxmlformats.org/drawingml/2006/main" xmlns:r="http://schemas.openxmlformats.org/officeDocument/2006/relationships" xmlns:p="http://schemas.openxmlformats.org/presentationml/2006/main">
  <p:tag name="LAYOUT" val="ppLayoutBlank"/>
</p:tagLst>
</file>

<file path=ppt/tags/tag16.xml><?xml version="1.0" encoding="utf-8"?>
<p:tagLst xmlns:a="http://schemas.openxmlformats.org/drawingml/2006/main" xmlns:r="http://schemas.openxmlformats.org/officeDocument/2006/relationships" xmlns:p="http://schemas.openxmlformats.org/presentationml/2006/main">
  <p:tag name="LAYOUT" val="ppLayoutBlank"/>
</p:tagLst>
</file>

<file path=ppt/tags/tag17.xml><?xml version="1.0" encoding="utf-8"?>
<p:tagLst xmlns:a="http://schemas.openxmlformats.org/drawingml/2006/main" xmlns:r="http://schemas.openxmlformats.org/officeDocument/2006/relationships" xmlns:p="http://schemas.openxmlformats.org/presentationml/2006/main">
  <p:tag name="LAYOUT" val="ppLayoutBlank"/>
</p:tagLst>
</file>

<file path=ppt/tags/tag18.xml><?xml version="1.0" encoding="utf-8"?>
<p:tagLst xmlns:a="http://schemas.openxmlformats.org/drawingml/2006/main" xmlns:r="http://schemas.openxmlformats.org/officeDocument/2006/relationships" xmlns:p="http://schemas.openxmlformats.org/presentationml/2006/main">
  <p:tag name="LAYOUT" val="ppLayoutBlank"/>
</p:tagLst>
</file>

<file path=ppt/tags/tag19.xml><?xml version="1.0" encoding="utf-8"?>
<p:tagLst xmlns:a="http://schemas.openxmlformats.org/drawingml/2006/main" xmlns:r="http://schemas.openxmlformats.org/officeDocument/2006/relationships" xmlns:p="http://schemas.openxmlformats.org/presentationml/2006/main">
  <p:tag name="LAYOUT" val="ppLayoutBlank"/>
</p:tagLst>
</file>

<file path=ppt/tags/tag2.xml><?xml version="1.0" encoding="utf-8"?>
<p:tagLst xmlns:a="http://schemas.openxmlformats.org/drawingml/2006/main" xmlns:r="http://schemas.openxmlformats.org/officeDocument/2006/relationships" xmlns:p="http://schemas.openxmlformats.org/presentationml/2006/main">
  <p:tag name="JPM_TEXT_SIZE" val="14"/>
</p:tagLst>
</file>

<file path=ppt/tags/tag20.xml><?xml version="1.0" encoding="utf-8"?>
<p:tagLst xmlns:a="http://schemas.openxmlformats.org/drawingml/2006/main" xmlns:r="http://schemas.openxmlformats.org/officeDocument/2006/relationships" xmlns:p="http://schemas.openxmlformats.org/presentationml/2006/main">
  <p:tag name="LAYOUT" val="ppLayoutBlank"/>
</p:tagLst>
</file>

<file path=ppt/tags/tag21.xml><?xml version="1.0" encoding="utf-8"?>
<p:tagLst xmlns:a="http://schemas.openxmlformats.org/drawingml/2006/main" xmlns:r="http://schemas.openxmlformats.org/officeDocument/2006/relationships" xmlns:p="http://schemas.openxmlformats.org/presentationml/2006/main">
  <p:tag name="LAYOUT" val="ppLayoutBlank"/>
</p:tagLst>
</file>

<file path=ppt/tags/tag22.xml><?xml version="1.0" encoding="utf-8"?>
<p:tagLst xmlns:a="http://schemas.openxmlformats.org/drawingml/2006/main" xmlns:r="http://schemas.openxmlformats.org/officeDocument/2006/relationships" xmlns:p="http://schemas.openxmlformats.org/presentationml/2006/main">
  <p:tag name="LAYOUT" val="ppLayoutBlank"/>
</p:tagLst>
</file>

<file path=ppt/tags/tag23.xml><?xml version="1.0" encoding="utf-8"?>
<p:tagLst xmlns:a="http://schemas.openxmlformats.org/drawingml/2006/main" xmlns:r="http://schemas.openxmlformats.org/officeDocument/2006/relationships" xmlns:p="http://schemas.openxmlformats.org/presentationml/2006/main">
  <p:tag name="LAYOUT" val="ppLayoutBlank"/>
</p:tagLst>
</file>

<file path=ppt/tags/tag24.xml><?xml version="1.0" encoding="utf-8"?>
<p:tagLst xmlns:a="http://schemas.openxmlformats.org/drawingml/2006/main" xmlns:r="http://schemas.openxmlformats.org/officeDocument/2006/relationships" xmlns:p="http://schemas.openxmlformats.org/presentationml/2006/main">
  <p:tag name="LAYOUT" val="ppLayoutBlank"/>
</p:tagLst>
</file>

<file path=ppt/tags/tag25.xml><?xml version="1.0" encoding="utf-8"?>
<p:tagLst xmlns:a="http://schemas.openxmlformats.org/drawingml/2006/main" xmlns:r="http://schemas.openxmlformats.org/officeDocument/2006/relationships" xmlns:p="http://schemas.openxmlformats.org/presentationml/2006/main">
  <p:tag name="LAYOUT" val="ppLayoutBlank"/>
</p:tagLst>
</file>

<file path=ppt/tags/tag26.xml><?xml version="1.0" encoding="utf-8"?>
<p:tagLst xmlns:a="http://schemas.openxmlformats.org/drawingml/2006/main" xmlns:r="http://schemas.openxmlformats.org/officeDocument/2006/relationships" xmlns:p="http://schemas.openxmlformats.org/presentationml/2006/main">
  <p:tag name="LAYOUT" val="ppLayoutBlank"/>
</p:tagLst>
</file>

<file path=ppt/tags/tag27.xml><?xml version="1.0" encoding="utf-8"?>
<p:tagLst xmlns:a="http://schemas.openxmlformats.org/drawingml/2006/main" xmlns:r="http://schemas.openxmlformats.org/officeDocument/2006/relationships" xmlns:p="http://schemas.openxmlformats.org/presentationml/2006/main">
  <p:tag name="LAYOUT" val="ppLayoutBlank"/>
</p:tagLst>
</file>

<file path=ppt/tags/tag28.xml><?xml version="1.0" encoding="utf-8"?>
<p:tagLst xmlns:a="http://schemas.openxmlformats.org/drawingml/2006/main" xmlns:r="http://schemas.openxmlformats.org/officeDocument/2006/relationships" xmlns:p="http://schemas.openxmlformats.org/presentationml/2006/main">
  <p:tag name="LAYOUT" val="ppLayoutBlank"/>
</p:tagLst>
</file>

<file path=ppt/tags/tag29.xml><?xml version="1.0" encoding="utf-8"?>
<p:tagLst xmlns:a="http://schemas.openxmlformats.org/drawingml/2006/main" xmlns:r="http://schemas.openxmlformats.org/officeDocument/2006/relationships" xmlns:p="http://schemas.openxmlformats.org/presentationml/2006/main">
  <p:tag name="LAYOUT" val="ppLayoutBlank"/>
</p:tagLst>
</file>

<file path=ppt/tags/tag3.xml><?xml version="1.0" encoding="utf-8"?>
<p:tagLst xmlns:a="http://schemas.openxmlformats.org/drawingml/2006/main" xmlns:r="http://schemas.openxmlformats.org/officeDocument/2006/relationships" xmlns:p="http://schemas.openxmlformats.org/presentationml/2006/main">
  <p:tag name="JPM_SLIDE_ROLE" val="jpmPage"/>
  <p:tag name="LAYOUT" val="ppLayoutTitleOnly"/>
</p:tagLst>
</file>

<file path=ppt/tags/tag30.xml><?xml version="1.0" encoding="utf-8"?>
<p:tagLst xmlns:a="http://schemas.openxmlformats.org/drawingml/2006/main" xmlns:r="http://schemas.openxmlformats.org/officeDocument/2006/relationships" xmlns:p="http://schemas.openxmlformats.org/presentationml/2006/main">
  <p:tag name="LAYOUT" val="ppLayoutBlank"/>
</p:tagLst>
</file>

<file path=ppt/tags/tag31.xml><?xml version="1.0" encoding="utf-8"?>
<p:tagLst xmlns:a="http://schemas.openxmlformats.org/drawingml/2006/main" xmlns:r="http://schemas.openxmlformats.org/officeDocument/2006/relationships" xmlns:p="http://schemas.openxmlformats.org/presentationml/2006/main">
  <p:tag name="LAYOUT" val="ppLayoutBlank"/>
</p:tagLst>
</file>

<file path=ppt/tags/tag32.xml><?xml version="1.0" encoding="utf-8"?>
<p:tagLst xmlns:a="http://schemas.openxmlformats.org/drawingml/2006/main" xmlns:r="http://schemas.openxmlformats.org/officeDocument/2006/relationships" xmlns:p="http://schemas.openxmlformats.org/presentationml/2006/main">
  <p:tag name="LAYOUT" val="ppLayoutBlank"/>
</p:tagLst>
</file>

<file path=ppt/tags/tag33.xml><?xml version="1.0" encoding="utf-8"?>
<p:tagLst xmlns:a="http://schemas.openxmlformats.org/drawingml/2006/main" xmlns:r="http://schemas.openxmlformats.org/officeDocument/2006/relationships" xmlns:p="http://schemas.openxmlformats.org/presentationml/2006/main">
  <p:tag name="LAYOUT" val="ppLayoutBlank"/>
</p:tagLst>
</file>

<file path=ppt/tags/tag34.xml><?xml version="1.0" encoding="utf-8"?>
<p:tagLst xmlns:a="http://schemas.openxmlformats.org/drawingml/2006/main" xmlns:r="http://schemas.openxmlformats.org/officeDocument/2006/relationships" xmlns:p="http://schemas.openxmlformats.org/presentationml/2006/main">
  <p:tag name="LAYOUT" val="ppLayoutBlank"/>
</p:tagLst>
</file>

<file path=ppt/tags/tag35.xml><?xml version="1.0" encoding="utf-8"?>
<p:tagLst xmlns:a="http://schemas.openxmlformats.org/drawingml/2006/main" xmlns:r="http://schemas.openxmlformats.org/officeDocument/2006/relationships" xmlns:p="http://schemas.openxmlformats.org/presentationml/2006/main">
  <p:tag name="LAYOUT" val="ppLayoutBlank"/>
</p:tagLst>
</file>

<file path=ppt/tags/tag36.xml><?xml version="1.0" encoding="utf-8"?>
<p:tagLst xmlns:a="http://schemas.openxmlformats.org/drawingml/2006/main" xmlns:r="http://schemas.openxmlformats.org/officeDocument/2006/relationships" xmlns:p="http://schemas.openxmlformats.org/presentationml/2006/main">
  <p:tag name="LAYOUT" val="ppLayoutBlank"/>
</p:tagLst>
</file>

<file path=ppt/tags/tag37.xml><?xml version="1.0" encoding="utf-8"?>
<p:tagLst xmlns:a="http://schemas.openxmlformats.org/drawingml/2006/main" xmlns:r="http://schemas.openxmlformats.org/officeDocument/2006/relationships" xmlns:p="http://schemas.openxmlformats.org/presentationml/2006/main">
  <p:tag name="LAYOUT" val="ppLayoutBlank"/>
</p:tagLst>
</file>

<file path=ppt/tags/tag38.xml><?xml version="1.0" encoding="utf-8"?>
<p:tagLst xmlns:a="http://schemas.openxmlformats.org/drawingml/2006/main" xmlns:r="http://schemas.openxmlformats.org/officeDocument/2006/relationships" xmlns:p="http://schemas.openxmlformats.org/presentationml/2006/main">
  <p:tag name="LAYOUT" val="ppLayoutBlank"/>
</p:tagLst>
</file>

<file path=ppt/tags/tag4.xml><?xml version="1.0" encoding="utf-8"?>
<p:tagLst xmlns:a="http://schemas.openxmlformats.org/drawingml/2006/main" xmlns:r="http://schemas.openxmlformats.org/officeDocument/2006/relationships" xmlns:p="http://schemas.openxmlformats.org/presentationml/2006/main">
  <p:tag name="JPM_TEXT_SIZE" val="14"/>
</p:tagLst>
</file>

<file path=ppt/tags/tag5.xml><?xml version="1.0" encoding="utf-8"?>
<p:tagLst xmlns:a="http://schemas.openxmlformats.org/drawingml/2006/main" xmlns:r="http://schemas.openxmlformats.org/officeDocument/2006/relationships" xmlns:p="http://schemas.openxmlformats.org/presentationml/2006/main">
  <p:tag name="JPM_SLIDE_ROLE" val="jpmPage"/>
  <p:tag name="LAYOUT" val="ppLayoutTitleOnly"/>
</p:tagLst>
</file>

<file path=ppt/tags/tag6.xml><?xml version="1.0" encoding="utf-8"?>
<p:tagLst xmlns:a="http://schemas.openxmlformats.org/drawingml/2006/main" xmlns:r="http://schemas.openxmlformats.org/officeDocument/2006/relationships" xmlns:p="http://schemas.openxmlformats.org/presentationml/2006/main">
  <p:tag name="JPM_TEXT_SIZE" val="14"/>
</p:tagLst>
</file>

<file path=ppt/tags/tag7.xml><?xml version="1.0" encoding="utf-8"?>
<p:tagLst xmlns:a="http://schemas.openxmlformats.org/drawingml/2006/main" xmlns:r="http://schemas.openxmlformats.org/officeDocument/2006/relationships" xmlns:p="http://schemas.openxmlformats.org/presentationml/2006/main">
  <p:tag name="JPM_SLIDE_ROLE" val="jpmPage"/>
  <p:tag name="LAYOUT" val="ppLayoutTitleOnly"/>
</p:tagLst>
</file>

<file path=ppt/tags/tag8.xml><?xml version="1.0" encoding="utf-8"?>
<p:tagLst xmlns:a="http://schemas.openxmlformats.org/drawingml/2006/main" xmlns:r="http://schemas.openxmlformats.org/officeDocument/2006/relationships" xmlns:p="http://schemas.openxmlformats.org/presentationml/2006/main">
  <p:tag name="JPM_TEXT_SIZE" val="14"/>
</p:tagLst>
</file>

<file path=ppt/tags/tag9.xml><?xml version="1.0" encoding="utf-8"?>
<p:tagLst xmlns:a="http://schemas.openxmlformats.org/drawingml/2006/main" xmlns:r="http://schemas.openxmlformats.org/officeDocument/2006/relationships" xmlns:p="http://schemas.openxmlformats.org/presentationml/2006/main">
  <p:tag name="JPM_SLIDE_ROLE" val="jpmPage"/>
  <p:tag name="LAYOUT" val="ppLayoutTitleOnly"/>
</p:tagLst>
</file>

<file path=ppt/theme/theme1.xml><?xml version="1.0" encoding="utf-8"?>
<a:theme xmlns:a="http://schemas.openxmlformats.org/drawingml/2006/main" name="Office Theme">
  <a:themeElements>
    <a:clrScheme name="NJ Turnpike">
      <a:dk1>
        <a:sysClr val="windowText" lastClr="000000"/>
      </a:dk1>
      <a:lt1>
        <a:sysClr val="window" lastClr="FFFFFF"/>
      </a:lt1>
      <a:dk2>
        <a:srgbClr val="1F497D"/>
      </a:dk2>
      <a:lt2>
        <a:srgbClr val="EEECE1"/>
      </a:lt2>
      <a:accent1>
        <a:srgbClr val="004F3A"/>
      </a:accent1>
      <a:accent2>
        <a:srgbClr val="FFF203"/>
      </a:accent2>
      <a:accent3>
        <a:srgbClr val="C0C0C0"/>
      </a:accent3>
      <a:accent4>
        <a:srgbClr val="92D050"/>
      </a:accent4>
      <a:accent5>
        <a:srgbClr val="FFFFCD"/>
      </a:accent5>
      <a:accent6>
        <a:srgbClr val="008700"/>
      </a:accent6>
      <a:hlink>
        <a:srgbClr val="646464"/>
      </a:hlink>
      <a:folHlink>
        <a:srgbClr val="0033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genda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Agenda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32787</TotalTime>
  <Words>1908</Words>
  <Application>Microsoft Macintosh PowerPoint</Application>
  <PresentationFormat>On-screen Show (4:3)</PresentationFormat>
  <Paragraphs>322</Paragraphs>
  <Slides>33</Slides>
  <Notes>32</Notes>
  <HiddenSlides>0</HiddenSlides>
  <MMClips>0</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1</vt:i4>
      </vt:variant>
      <vt:variant>
        <vt:lpstr>Slide Titles</vt:lpstr>
      </vt:variant>
      <vt:variant>
        <vt:i4>33</vt:i4>
      </vt:variant>
    </vt:vector>
  </HeadingPairs>
  <TitlesOfParts>
    <vt:vector size="42" baseType="lpstr">
      <vt:lpstr>Arial</vt:lpstr>
      <vt:lpstr>Calibri</vt:lpstr>
      <vt:lpstr>LF_Kai</vt:lpstr>
      <vt:lpstr>Tahoma</vt:lpstr>
      <vt:lpstr>Wingdings</vt:lpstr>
      <vt:lpstr>Office Theme</vt:lpstr>
      <vt:lpstr>Agenda Page</vt:lpstr>
      <vt:lpstr>1_Agenda Page</vt:lpstr>
      <vt:lpstr>Photo Editor Photo</vt:lpstr>
      <vt:lpstr>New Jersey Turnpike Authority</vt:lpstr>
      <vt:lpstr>Highlights</vt:lpstr>
      <vt:lpstr>Fast Facts</vt:lpstr>
      <vt:lpstr>Fast Facts (Continued)</vt:lpstr>
      <vt:lpstr>Authority Goals</vt:lpstr>
      <vt:lpstr>Authority Goals (Continued)</vt:lpstr>
      <vt:lpstr>Authority Goals</vt:lpstr>
      <vt:lpstr>Future Debt Issuance</vt:lpstr>
      <vt:lpstr>Status of Agreements with State of New Jersey</vt:lpstr>
      <vt:lpstr>The Authority Has Committed 92% of its $7 Billion CIP</vt:lpstr>
      <vt:lpstr>Map of Major Turnpike and Parkway Projects</vt:lpstr>
      <vt:lpstr>Widening Projects</vt:lpstr>
      <vt:lpstr>Turnpike Interchange 6 to 9 Widening Program</vt:lpstr>
      <vt:lpstr>Widening of the GSP Int. 35 to 80</vt:lpstr>
      <vt:lpstr>Bridge Improvements</vt:lpstr>
      <vt:lpstr>Bridge Improvements - TPK Newark Bay Bridge Deck Replacement </vt:lpstr>
      <vt:lpstr>Bridge Improvements - TPK Newark Bay Bridge Deck Replacement </vt:lpstr>
      <vt:lpstr>Bridge Improvements - Mullica River Bridge </vt:lpstr>
      <vt:lpstr>Bridge Improvements –  Bass River, Patcong Creek, Watchung Ave. Bridge Replacement </vt:lpstr>
      <vt:lpstr>Bridge Improvements - Great Egg Harbor SB Bridge Replacement </vt:lpstr>
      <vt:lpstr>Interchange Improvements</vt:lpstr>
      <vt:lpstr>Interchange Improvements - TPK Interchange 14A Improvements Project </vt:lpstr>
      <vt:lpstr>Interchange Improvements - GSP Interchange 9, 10 and 11 </vt:lpstr>
      <vt:lpstr>Interchange Improvements - GSP Interchange 125 </vt:lpstr>
      <vt:lpstr>Roadway Improvements</vt:lpstr>
      <vt:lpstr>Roadway Improvements</vt:lpstr>
      <vt:lpstr>Roadway Improvements - Sign Replacement Program </vt:lpstr>
      <vt:lpstr>Roadway Improvements - Variable Message Signs – 240 Signs </vt:lpstr>
      <vt:lpstr>GSP Shoulder Reconstruction – MP 83 to 100</vt:lpstr>
      <vt:lpstr>Facility Improvements</vt:lpstr>
      <vt:lpstr>Facility Improvements</vt:lpstr>
      <vt:lpstr>Facility Improvements - Multi-Use Building </vt:lpstr>
      <vt:lpstr>Future Capital Improvement Opportunities</vt:lpstr>
    </vt:vector>
  </TitlesOfParts>
  <Company>Goldman Sachs &amp; Co</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Jersey Turnpike Authority</dc:title>
  <dc:subject>MUNIROOT\V_NY\MuniData\shared\infrastructure\nj\nj turnpike auth\Financings\2010A (Joint Books - Lead Left)\Rating Agency Materials\Presentation\Presentation to Rating Agencies v1.ppt</dc:subject>
  <dc:creator>Authorized User</dc:creator>
  <cp:lastModifiedBy>Bonnie Tessler</cp:lastModifiedBy>
  <cp:revision>2188</cp:revision>
  <cp:lastPrinted>2017-02-02T20:33:39Z</cp:lastPrinted>
  <dcterms:created xsi:type="dcterms:W3CDTF">2010-09-29T20:37:33Z</dcterms:created>
  <dcterms:modified xsi:type="dcterms:W3CDTF">2017-02-07T16:28:09Z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oject">
    <vt:lpwstr>NJSTATECS</vt:lpwstr>
  </property>
  <property fmtid="{D5CDD505-2E9C-101B-9397-08002B2CF9AE}" pid="3" name="DocTopsCleaned">
    <vt:lpwstr>True</vt:lpwstr>
  </property>
  <property fmtid="{D5CDD505-2E9C-101B-9397-08002B2CF9AE}" pid="4" name="ShowHideDoctop">
    <vt:lpwstr>False</vt:lpwstr>
  </property>
</Properties>
</file>